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7" r:id="rId3"/>
    <p:sldId id="264" r:id="rId4"/>
    <p:sldId id="265" r:id="rId5"/>
    <p:sldId id="262" r:id="rId6"/>
    <p:sldId id="270" r:id="rId7"/>
    <p:sldId id="271" r:id="rId8"/>
    <p:sldId id="272" r:id="rId9"/>
    <p:sldId id="267" r:id="rId10"/>
    <p:sldId id="268" r:id="rId11"/>
    <p:sldId id="301" r:id="rId12"/>
    <p:sldId id="302" r:id="rId13"/>
    <p:sldId id="273" r:id="rId14"/>
    <p:sldId id="277" r:id="rId15"/>
    <p:sldId id="279" r:id="rId16"/>
    <p:sldId id="282" r:id="rId17"/>
    <p:sldId id="283" r:id="rId18"/>
    <p:sldId id="284" r:id="rId19"/>
    <p:sldId id="259" r:id="rId20"/>
    <p:sldId id="261" r:id="rId21"/>
    <p:sldId id="300" r:id="rId22"/>
    <p:sldId id="274" r:id="rId23"/>
    <p:sldId id="275" r:id="rId24"/>
    <p:sldId id="276" r:id="rId25"/>
    <p:sldId id="291" r:id="rId26"/>
    <p:sldId id="290" r:id="rId27"/>
    <p:sldId id="294" r:id="rId28"/>
    <p:sldId id="299" r:id="rId29"/>
    <p:sldId id="295" r:id="rId30"/>
    <p:sldId id="296" r:id="rId31"/>
    <p:sldId id="297" r:id="rId32"/>
    <p:sldId id="298" r:id="rId33"/>
    <p:sldId id="304" r:id="rId34"/>
    <p:sldId id="303" r:id="rId3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55" autoAdjust="0"/>
  </p:normalViewPr>
  <p:slideViewPr>
    <p:cSldViewPr>
      <p:cViewPr varScale="1">
        <p:scale>
          <a:sx n="75" d="100"/>
          <a:sy n="75" d="100"/>
        </p:scale>
        <p:origin x="-1020" y="-102"/>
      </p:cViewPr>
      <p:guideLst>
        <p:guide orient="horz" pos="2160"/>
        <p:guide pos="2880"/>
      </p:guideLst>
    </p:cSldViewPr>
  </p:slideViewPr>
  <p:outlineViewPr>
    <p:cViewPr>
      <p:scale>
        <a:sx n="33" d="100"/>
        <a:sy n="33" d="100"/>
      </p:scale>
      <p:origin x="0" y="157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E47BE42-9F38-4E8B-A7C9-99C8C3244100}" type="datetimeFigureOut">
              <a:rPr lang="en-US" smtClean="0"/>
              <a:t>9/6/2013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r>
              <a:rPr lang="en-US" smtClean="0"/>
              <a:t>00621284</a:t>
            </a: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D4E5535-B089-4818-9241-56FEC4F82A12}" type="slidenum">
              <a:rPr lang="en-US" smtClean="0"/>
              <a:t>‹#›</a:t>
            </a:fld>
            <a:endParaRPr lang="en-US"/>
          </a:p>
        </p:txBody>
      </p:sp>
    </p:spTree>
    <p:extLst>
      <p:ext uri="{BB962C8B-B14F-4D97-AF65-F5344CB8AC3E}">
        <p14:creationId xmlns:p14="http://schemas.microsoft.com/office/powerpoint/2010/main" val="33302445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A83FDF9-3CD2-44B4-B3C2-88AF33F001E9}" type="datetimeFigureOut">
              <a:rPr lang="en-US" smtClean="0"/>
              <a:t>9/6/2013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r>
              <a:rPr lang="en-US" smtClean="0"/>
              <a:t>00621284</a:t>
            </a: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7B86BA3-E8CC-4E21-8D02-922505E869B8}" type="slidenum">
              <a:rPr lang="en-US" smtClean="0"/>
              <a:t>‹#›</a:t>
            </a:fld>
            <a:endParaRPr lang="en-US"/>
          </a:p>
        </p:txBody>
      </p:sp>
    </p:spTree>
    <p:extLst>
      <p:ext uri="{BB962C8B-B14F-4D97-AF65-F5344CB8AC3E}">
        <p14:creationId xmlns:p14="http://schemas.microsoft.com/office/powerpoint/2010/main" val="911982885"/>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B86BA3-E8CC-4E21-8D02-922505E869B8}" type="slidenum">
              <a:rPr lang="en-US" smtClean="0"/>
              <a:t>1</a:t>
            </a:fld>
            <a:endParaRPr lang="en-US"/>
          </a:p>
        </p:txBody>
      </p:sp>
      <p:sp>
        <p:nvSpPr>
          <p:cNvPr id="5" name="Footer Placeholder 4"/>
          <p:cNvSpPr>
            <a:spLocks noGrp="1"/>
          </p:cNvSpPr>
          <p:nvPr>
            <p:ph type="ftr" sz="quarter" idx="11"/>
          </p:nvPr>
        </p:nvSpPr>
        <p:spPr/>
        <p:txBody>
          <a:bodyPr/>
          <a:lstStyle/>
          <a:p>
            <a:r>
              <a:rPr lang="en-US" smtClean="0"/>
              <a:t>00621284</a:t>
            </a:r>
            <a:endParaRPr lang="en-US"/>
          </a:p>
        </p:txBody>
      </p:sp>
    </p:spTree>
    <p:extLst>
      <p:ext uri="{BB962C8B-B14F-4D97-AF65-F5344CB8AC3E}">
        <p14:creationId xmlns:p14="http://schemas.microsoft.com/office/powerpoint/2010/main" val="2614000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7B86BA3-E8CC-4E21-8D02-922505E869B8}" type="slidenum">
              <a:rPr lang="en-US" smtClean="0"/>
              <a:t>26</a:t>
            </a:fld>
            <a:endParaRPr lang="en-US"/>
          </a:p>
        </p:txBody>
      </p:sp>
      <p:sp>
        <p:nvSpPr>
          <p:cNvPr id="5" name="Footer Placeholder 4"/>
          <p:cNvSpPr>
            <a:spLocks noGrp="1"/>
          </p:cNvSpPr>
          <p:nvPr>
            <p:ph type="ftr" sz="quarter" idx="11"/>
          </p:nvPr>
        </p:nvSpPr>
        <p:spPr/>
        <p:txBody>
          <a:bodyPr/>
          <a:lstStyle/>
          <a:p>
            <a:r>
              <a:rPr lang="en-US" smtClean="0"/>
              <a:t>00621284</a:t>
            </a:r>
            <a:endParaRPr lang="en-US"/>
          </a:p>
        </p:txBody>
      </p:sp>
    </p:spTree>
    <p:extLst>
      <p:ext uri="{BB962C8B-B14F-4D97-AF65-F5344CB8AC3E}">
        <p14:creationId xmlns:p14="http://schemas.microsoft.com/office/powerpoint/2010/main" val="2329727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C34C07-99AB-448F-BD0E-997DD5AD2668}" type="datetime1">
              <a:rPr lang="en-US" smtClean="0"/>
              <a:t>9/6/2013</a:t>
            </a:fld>
            <a:endParaRPr lang="en-US"/>
          </a:p>
        </p:txBody>
      </p:sp>
      <p:sp>
        <p:nvSpPr>
          <p:cNvPr id="5" name="Footer Placeholder 4"/>
          <p:cNvSpPr>
            <a:spLocks noGrp="1"/>
          </p:cNvSpPr>
          <p:nvPr>
            <p:ph type="ftr" sz="quarter" idx="11"/>
          </p:nvPr>
        </p:nvSpPr>
        <p:spPr>
          <a:xfrm>
            <a:off x="2819400" y="6172200"/>
            <a:ext cx="3505200" cy="549275"/>
          </a:xfrm>
        </p:spPr>
        <p:txBody>
          <a:bodyPr/>
          <a:lstStyle/>
          <a:p>
            <a:r>
              <a:rPr lang="en-US" dirty="0" smtClean="0"/>
              <a:t>Protected by U.S. Copyright Laws © 2013</a:t>
            </a:r>
          </a:p>
          <a:p>
            <a:r>
              <a:rPr lang="en-US" dirty="0" err="1" smtClean="0"/>
              <a:t>Krugliak</a:t>
            </a:r>
            <a:r>
              <a:rPr lang="en-US" dirty="0" smtClean="0"/>
              <a:t>, Wilkins, Griffiths &amp; Dougherty Co., LPA</a:t>
            </a:r>
            <a:endParaRPr lang="en-US" dirty="0"/>
          </a:p>
        </p:txBody>
      </p:sp>
      <p:sp>
        <p:nvSpPr>
          <p:cNvPr id="6" name="Slide Number Placeholder 5"/>
          <p:cNvSpPr>
            <a:spLocks noGrp="1"/>
          </p:cNvSpPr>
          <p:nvPr>
            <p:ph type="sldNum" sz="quarter" idx="12"/>
          </p:nvPr>
        </p:nvSpPr>
        <p:spPr/>
        <p:txBody>
          <a:bodyPr/>
          <a:lstStyle/>
          <a:p>
            <a:r>
              <a:rPr lang="en-US" dirty="0" smtClean="0"/>
              <a:t>00621284</a:t>
            </a:r>
            <a:endParaRPr lang="en-US" dirty="0"/>
          </a:p>
        </p:txBody>
      </p:sp>
    </p:spTree>
    <p:extLst>
      <p:ext uri="{BB962C8B-B14F-4D97-AF65-F5344CB8AC3E}">
        <p14:creationId xmlns:p14="http://schemas.microsoft.com/office/powerpoint/2010/main" val="2254155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2BBF77-5B78-4236-8F74-D9DC79D3F2DF}" type="datetime1">
              <a:rPr lang="en-US" smtClean="0"/>
              <a:t>9/6/2013</a:t>
            </a:fld>
            <a:endParaRPr lang="en-US"/>
          </a:p>
        </p:txBody>
      </p:sp>
      <p:sp>
        <p:nvSpPr>
          <p:cNvPr id="5" name="Footer Placeholder 4"/>
          <p:cNvSpPr>
            <a:spLocks noGrp="1"/>
          </p:cNvSpPr>
          <p:nvPr>
            <p:ph type="ftr" sz="quarter" idx="11"/>
          </p:nvPr>
        </p:nvSpPr>
        <p:spPr/>
        <p:txBody>
          <a:bodyPr/>
          <a:lstStyle/>
          <a:p>
            <a:r>
              <a:rPr lang="en-US" smtClean="0"/>
              <a:t>Protected by U.S. Copyright Laws © 2013     00621284  </a:t>
            </a:r>
            <a:endParaRPr lang="en-US"/>
          </a:p>
        </p:txBody>
      </p:sp>
      <p:sp>
        <p:nvSpPr>
          <p:cNvPr id="6" name="Slide Number Placeholder 5"/>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45429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E69F09-0CE4-49FC-A49F-32986BFDF33B}" type="datetime1">
              <a:rPr lang="en-US" smtClean="0"/>
              <a:t>9/6/2013</a:t>
            </a:fld>
            <a:endParaRPr lang="en-US"/>
          </a:p>
        </p:txBody>
      </p:sp>
      <p:sp>
        <p:nvSpPr>
          <p:cNvPr id="5" name="Footer Placeholder 4"/>
          <p:cNvSpPr>
            <a:spLocks noGrp="1"/>
          </p:cNvSpPr>
          <p:nvPr>
            <p:ph type="ftr" sz="quarter" idx="11"/>
          </p:nvPr>
        </p:nvSpPr>
        <p:spPr/>
        <p:txBody>
          <a:bodyPr/>
          <a:lstStyle/>
          <a:p>
            <a:r>
              <a:rPr lang="en-US" smtClean="0"/>
              <a:t>Protected by U.S. Copyright Laws © 2013     00621284  </a:t>
            </a:r>
            <a:endParaRPr lang="en-US"/>
          </a:p>
        </p:txBody>
      </p:sp>
      <p:sp>
        <p:nvSpPr>
          <p:cNvPr id="6" name="Slide Number Placeholder 5"/>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2722773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10BA1E-73E6-4B7F-914F-296785670A41}" type="datetime1">
              <a:rPr lang="en-US" smtClean="0"/>
              <a:t>9/6/2013</a:t>
            </a:fld>
            <a:endParaRPr lang="en-US"/>
          </a:p>
        </p:txBody>
      </p:sp>
      <p:sp>
        <p:nvSpPr>
          <p:cNvPr id="5" name="Footer Placeholder 4"/>
          <p:cNvSpPr>
            <a:spLocks noGrp="1"/>
          </p:cNvSpPr>
          <p:nvPr>
            <p:ph type="ftr" sz="quarter" idx="11"/>
          </p:nvPr>
        </p:nvSpPr>
        <p:spPr>
          <a:xfrm>
            <a:off x="2819400" y="6356350"/>
            <a:ext cx="3581400" cy="365125"/>
          </a:xfrm>
        </p:spPr>
        <p:txBody>
          <a:bodyPr/>
          <a:lstStyle/>
          <a:p>
            <a:r>
              <a:rPr lang="en-US" dirty="0" smtClean="0"/>
              <a:t>Protected by U.S. Copyright Laws © 2013</a:t>
            </a:r>
          </a:p>
          <a:p>
            <a:r>
              <a:rPr lang="en-US" dirty="0" err="1" smtClean="0"/>
              <a:t>Krugliak</a:t>
            </a:r>
            <a:r>
              <a:rPr lang="en-US" dirty="0" smtClean="0"/>
              <a:t>, Wilkins, Griffiths &amp; Dougherty Co., LPA</a:t>
            </a:r>
            <a:endParaRPr lang="en-US" dirty="0"/>
          </a:p>
        </p:txBody>
      </p:sp>
      <p:sp>
        <p:nvSpPr>
          <p:cNvPr id="6" name="Slide Number Placeholder 5"/>
          <p:cNvSpPr>
            <a:spLocks noGrp="1"/>
          </p:cNvSpPr>
          <p:nvPr>
            <p:ph type="sldNum" sz="quarter" idx="12"/>
          </p:nvPr>
        </p:nvSpPr>
        <p:spPr>
          <a:xfrm>
            <a:off x="6477000" y="6324600"/>
            <a:ext cx="2133600" cy="365125"/>
          </a:xfrm>
        </p:spPr>
        <p:txBody>
          <a:bodyPr/>
          <a:lstStyle/>
          <a:p>
            <a:r>
              <a:rPr lang="en-US" dirty="0" smtClean="0"/>
              <a:t>00621284  </a:t>
            </a:r>
          </a:p>
          <a:p>
            <a:fld id="{BBA83B11-FA42-4600-96E7-3B509FB0EDBF}" type="slidenum">
              <a:rPr lang="en-US" smtClean="0"/>
              <a:pPr/>
              <a:t>‹#›</a:t>
            </a:fld>
            <a:endParaRPr lang="en-US" dirty="0"/>
          </a:p>
        </p:txBody>
      </p:sp>
    </p:spTree>
    <p:extLst>
      <p:ext uri="{BB962C8B-B14F-4D97-AF65-F5344CB8AC3E}">
        <p14:creationId xmlns:p14="http://schemas.microsoft.com/office/powerpoint/2010/main" val="343313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3D2581-49DF-4F28-93A7-47341E8DE653}" type="datetime1">
              <a:rPr lang="en-US" smtClean="0"/>
              <a:t>9/6/2013</a:t>
            </a:fld>
            <a:endParaRPr lang="en-US"/>
          </a:p>
        </p:txBody>
      </p:sp>
      <p:sp>
        <p:nvSpPr>
          <p:cNvPr id="5" name="Footer Placeholder 4"/>
          <p:cNvSpPr>
            <a:spLocks noGrp="1"/>
          </p:cNvSpPr>
          <p:nvPr>
            <p:ph type="ftr" sz="quarter" idx="11"/>
          </p:nvPr>
        </p:nvSpPr>
        <p:spPr/>
        <p:txBody>
          <a:bodyPr/>
          <a:lstStyle/>
          <a:p>
            <a:r>
              <a:rPr lang="en-US" dirty="0" smtClean="0"/>
              <a:t>Protected by U.S. Copyright Laws © 2013   </a:t>
            </a:r>
          </a:p>
          <a:p>
            <a:r>
              <a:rPr lang="en-US" dirty="0" err="1" smtClean="0"/>
              <a:t>Krugliak</a:t>
            </a:r>
            <a:r>
              <a:rPr lang="en-US" dirty="0" smtClean="0"/>
              <a:t>, Wilkins, Griffiths &amp; Dougherty Co. </a:t>
            </a:r>
            <a:r>
              <a:rPr lang="en-US" smtClean="0"/>
              <a:t>LPA</a:t>
            </a:r>
            <a:endParaRPr lang="en-US" dirty="0"/>
          </a:p>
        </p:txBody>
      </p:sp>
      <p:sp>
        <p:nvSpPr>
          <p:cNvPr id="6" name="Slide Number Placeholder 5"/>
          <p:cNvSpPr>
            <a:spLocks noGrp="1"/>
          </p:cNvSpPr>
          <p:nvPr>
            <p:ph type="sldNum" sz="quarter" idx="12"/>
          </p:nvPr>
        </p:nvSpPr>
        <p:spPr/>
        <p:txBody>
          <a:bodyPr/>
          <a:lstStyle/>
          <a:p>
            <a:r>
              <a:rPr lang="en-US" dirty="0" smtClean="0"/>
              <a:t>00621284  </a:t>
            </a:r>
          </a:p>
          <a:p>
            <a:fld id="{BBA83B11-FA42-4600-96E7-3B509FB0EDBF}" type="slidenum">
              <a:rPr lang="en-US" smtClean="0"/>
              <a:pPr/>
              <a:t>‹#›</a:t>
            </a:fld>
            <a:endParaRPr lang="en-US" dirty="0"/>
          </a:p>
        </p:txBody>
      </p:sp>
    </p:spTree>
    <p:extLst>
      <p:ext uri="{BB962C8B-B14F-4D97-AF65-F5344CB8AC3E}">
        <p14:creationId xmlns:p14="http://schemas.microsoft.com/office/powerpoint/2010/main" val="3326720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96D4DD-A2DC-47CE-AC55-9079BAC9F86F}" type="datetime1">
              <a:rPr lang="en-US" smtClean="0"/>
              <a:t>9/6/2013</a:t>
            </a:fld>
            <a:endParaRPr lang="en-US"/>
          </a:p>
        </p:txBody>
      </p:sp>
      <p:sp>
        <p:nvSpPr>
          <p:cNvPr id="6" name="Footer Placeholder 5"/>
          <p:cNvSpPr>
            <a:spLocks noGrp="1"/>
          </p:cNvSpPr>
          <p:nvPr>
            <p:ph type="ftr" sz="quarter" idx="11"/>
          </p:nvPr>
        </p:nvSpPr>
        <p:spPr/>
        <p:txBody>
          <a:bodyPr/>
          <a:lstStyle/>
          <a:p>
            <a:r>
              <a:rPr lang="en-US" smtClean="0"/>
              <a:t>Protected by U.S. Copyright Laws © 2013     00621284  </a:t>
            </a:r>
            <a:endParaRPr lang="en-US"/>
          </a:p>
        </p:txBody>
      </p:sp>
      <p:sp>
        <p:nvSpPr>
          <p:cNvPr id="7" name="Slide Number Placeholder 6"/>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643814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44B4B-7127-4D39-A651-4AD335C08BEB}" type="datetime1">
              <a:rPr lang="en-US" smtClean="0"/>
              <a:t>9/6/2013</a:t>
            </a:fld>
            <a:endParaRPr lang="en-US"/>
          </a:p>
        </p:txBody>
      </p:sp>
      <p:sp>
        <p:nvSpPr>
          <p:cNvPr id="8" name="Footer Placeholder 7"/>
          <p:cNvSpPr>
            <a:spLocks noGrp="1"/>
          </p:cNvSpPr>
          <p:nvPr>
            <p:ph type="ftr" sz="quarter" idx="11"/>
          </p:nvPr>
        </p:nvSpPr>
        <p:spPr/>
        <p:txBody>
          <a:bodyPr/>
          <a:lstStyle/>
          <a:p>
            <a:r>
              <a:rPr lang="en-US" smtClean="0"/>
              <a:t>Protected by U.S. Copyright Laws © 2013     00621284  </a:t>
            </a:r>
            <a:endParaRPr lang="en-US"/>
          </a:p>
        </p:txBody>
      </p:sp>
      <p:sp>
        <p:nvSpPr>
          <p:cNvPr id="9" name="Slide Number Placeholder 8"/>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2858435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A98E98-C944-4095-9E2F-E1E3F345A76B}" type="datetime1">
              <a:rPr lang="en-US" smtClean="0"/>
              <a:t>9/6/2013</a:t>
            </a:fld>
            <a:endParaRPr lang="en-US"/>
          </a:p>
        </p:txBody>
      </p:sp>
      <p:sp>
        <p:nvSpPr>
          <p:cNvPr id="4" name="Footer Placeholder 3"/>
          <p:cNvSpPr>
            <a:spLocks noGrp="1"/>
          </p:cNvSpPr>
          <p:nvPr>
            <p:ph type="ftr" sz="quarter" idx="11"/>
          </p:nvPr>
        </p:nvSpPr>
        <p:spPr/>
        <p:txBody>
          <a:bodyPr/>
          <a:lstStyle/>
          <a:p>
            <a:r>
              <a:rPr lang="en-US" smtClean="0"/>
              <a:t>Protected by U.S. Copyright Laws © 2013     00621284  </a:t>
            </a:r>
            <a:endParaRPr lang="en-US"/>
          </a:p>
        </p:txBody>
      </p:sp>
      <p:sp>
        <p:nvSpPr>
          <p:cNvPr id="5" name="Slide Number Placeholder 4"/>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2153173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9E8B6B-1A07-4FB8-A1B2-BE1FF0A9B4F7}" type="datetime1">
              <a:rPr lang="en-US" smtClean="0"/>
              <a:t>9/6/2013</a:t>
            </a:fld>
            <a:endParaRPr lang="en-US"/>
          </a:p>
        </p:txBody>
      </p:sp>
      <p:sp>
        <p:nvSpPr>
          <p:cNvPr id="3" name="Footer Placeholder 2"/>
          <p:cNvSpPr>
            <a:spLocks noGrp="1"/>
          </p:cNvSpPr>
          <p:nvPr>
            <p:ph type="ftr" sz="quarter" idx="11"/>
          </p:nvPr>
        </p:nvSpPr>
        <p:spPr/>
        <p:txBody>
          <a:bodyPr/>
          <a:lstStyle/>
          <a:p>
            <a:r>
              <a:rPr lang="en-US" smtClean="0"/>
              <a:t>Protected by U.S. Copyright Laws © 2013     00621284  </a:t>
            </a:r>
            <a:endParaRPr lang="en-US"/>
          </a:p>
        </p:txBody>
      </p:sp>
      <p:sp>
        <p:nvSpPr>
          <p:cNvPr id="4" name="Slide Number Placeholder 3"/>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118010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2DAB5-1887-4BEC-8473-81A9EAA4728C}" type="datetime1">
              <a:rPr lang="en-US" smtClean="0"/>
              <a:t>9/6/2013</a:t>
            </a:fld>
            <a:endParaRPr lang="en-US"/>
          </a:p>
        </p:txBody>
      </p:sp>
      <p:sp>
        <p:nvSpPr>
          <p:cNvPr id="6" name="Footer Placeholder 5"/>
          <p:cNvSpPr>
            <a:spLocks noGrp="1"/>
          </p:cNvSpPr>
          <p:nvPr>
            <p:ph type="ftr" sz="quarter" idx="11"/>
          </p:nvPr>
        </p:nvSpPr>
        <p:spPr/>
        <p:txBody>
          <a:bodyPr/>
          <a:lstStyle/>
          <a:p>
            <a:r>
              <a:rPr lang="en-US" smtClean="0"/>
              <a:t>Protected by U.S. Copyright Laws © 2013     00621284  </a:t>
            </a:r>
            <a:endParaRPr lang="en-US"/>
          </a:p>
        </p:txBody>
      </p:sp>
      <p:sp>
        <p:nvSpPr>
          <p:cNvPr id="7" name="Slide Number Placeholder 6"/>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301270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AE25AA-0A47-4083-A8A4-54B99EDD7E7B}" type="datetime1">
              <a:rPr lang="en-US" smtClean="0"/>
              <a:t>9/6/2013</a:t>
            </a:fld>
            <a:endParaRPr lang="en-US"/>
          </a:p>
        </p:txBody>
      </p:sp>
      <p:sp>
        <p:nvSpPr>
          <p:cNvPr id="6" name="Footer Placeholder 5"/>
          <p:cNvSpPr>
            <a:spLocks noGrp="1"/>
          </p:cNvSpPr>
          <p:nvPr>
            <p:ph type="ftr" sz="quarter" idx="11"/>
          </p:nvPr>
        </p:nvSpPr>
        <p:spPr/>
        <p:txBody>
          <a:bodyPr/>
          <a:lstStyle/>
          <a:p>
            <a:r>
              <a:rPr lang="en-US" smtClean="0"/>
              <a:t>Protected by U.S. Copyright Laws © 2013     00621284  </a:t>
            </a:r>
            <a:endParaRPr lang="en-US"/>
          </a:p>
        </p:txBody>
      </p:sp>
      <p:sp>
        <p:nvSpPr>
          <p:cNvPr id="7" name="Slide Number Placeholder 6"/>
          <p:cNvSpPr>
            <a:spLocks noGrp="1"/>
          </p:cNvSpPr>
          <p:nvPr>
            <p:ph type="sldNum" sz="quarter" idx="12"/>
          </p:nvPr>
        </p:nvSpPr>
        <p:spPr/>
        <p:txBody>
          <a:bodyPr/>
          <a:lstStyle/>
          <a:p>
            <a:fld id="{BBA83B11-FA42-4600-96E7-3B509FB0EDBF}" type="slidenum">
              <a:rPr lang="en-US" smtClean="0"/>
              <a:t>‹#›</a:t>
            </a:fld>
            <a:endParaRPr lang="en-US"/>
          </a:p>
        </p:txBody>
      </p:sp>
    </p:spTree>
    <p:extLst>
      <p:ext uri="{BB962C8B-B14F-4D97-AF65-F5344CB8AC3E}">
        <p14:creationId xmlns:p14="http://schemas.microsoft.com/office/powerpoint/2010/main" val="1738127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EE405D-7019-4DBA-977E-B08ED562CD9B}" type="datetime1">
              <a:rPr lang="en-US" smtClean="0"/>
              <a:t>9/6/2013</a:t>
            </a:fld>
            <a:endParaRPr lang="en-US"/>
          </a:p>
        </p:txBody>
      </p:sp>
      <p:sp>
        <p:nvSpPr>
          <p:cNvPr id="5" name="Footer Placeholder 4"/>
          <p:cNvSpPr>
            <a:spLocks noGrp="1"/>
          </p:cNvSpPr>
          <p:nvPr>
            <p:ph type="ftr" sz="quarter" idx="3"/>
          </p:nvPr>
        </p:nvSpPr>
        <p:spPr>
          <a:xfrm>
            <a:off x="2895600" y="6324600"/>
            <a:ext cx="3200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Protected by U.S. Copyright Laws © 2013     </a:t>
            </a:r>
            <a:r>
              <a:rPr lang="en-US" dirty="0" err="1" smtClean="0"/>
              <a:t>Krugliak</a:t>
            </a:r>
            <a:r>
              <a:rPr lang="en-US" dirty="0" smtClean="0"/>
              <a:t>, Wilkins, Griffiths &amp; Dougherty Co., LPA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00621284  </a:t>
            </a:r>
          </a:p>
          <a:p>
            <a:fld id="{BBA83B11-FA42-4600-96E7-3B509FB0EDBF}" type="slidenum">
              <a:rPr lang="en-US" smtClean="0"/>
              <a:pPr/>
              <a:t>‹#›</a:t>
            </a:fld>
            <a:endParaRPr lang="en-US" dirty="0"/>
          </a:p>
        </p:txBody>
      </p:sp>
    </p:spTree>
    <p:extLst>
      <p:ext uri="{BB962C8B-B14F-4D97-AF65-F5344CB8AC3E}">
        <p14:creationId xmlns:p14="http://schemas.microsoft.com/office/powerpoint/2010/main" val="2980770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FATCA’s Form 8938 </a:t>
            </a:r>
            <a:br>
              <a:rPr lang="en-US" dirty="0" smtClean="0"/>
            </a:br>
            <a:r>
              <a:rPr lang="en-US" dirty="0" smtClean="0"/>
              <a:t>Reporting Obligations </a:t>
            </a:r>
            <a:endParaRPr lang="en-US" dirty="0"/>
          </a:p>
        </p:txBody>
      </p:sp>
      <p:sp>
        <p:nvSpPr>
          <p:cNvPr id="3" name="Subtitle 2"/>
          <p:cNvSpPr>
            <a:spLocks noGrp="1"/>
          </p:cNvSpPr>
          <p:nvPr>
            <p:ph type="subTitle" idx="1"/>
          </p:nvPr>
        </p:nvSpPr>
        <p:spPr/>
        <p:txBody>
          <a:bodyPr>
            <a:normAutofit/>
          </a:bodyPr>
          <a:lstStyle/>
          <a:p>
            <a:r>
              <a:rPr lang="en-US" sz="2800" dirty="0" smtClean="0"/>
              <a:t>Presented by Attorney David J. Lewis</a:t>
            </a:r>
          </a:p>
          <a:p>
            <a:r>
              <a:rPr lang="en-US" sz="2800" dirty="0" smtClean="0"/>
              <a:t>Of </a:t>
            </a:r>
            <a:r>
              <a:rPr lang="en-US" sz="2800" dirty="0" err="1" smtClean="0"/>
              <a:t>Krugliak</a:t>
            </a:r>
            <a:r>
              <a:rPr lang="en-US" sz="2800" dirty="0" smtClean="0"/>
              <a:t>, Wilkins, Griffiths &amp; Dougherty Co., LPA</a:t>
            </a:r>
            <a:endParaRPr lang="en-US" sz="2800" dirty="0"/>
          </a:p>
        </p:txBody>
      </p:sp>
      <p:sp>
        <p:nvSpPr>
          <p:cNvPr id="4" name="Footer Placeholder 3"/>
          <p:cNvSpPr>
            <a:spLocks noGrp="1"/>
          </p:cNvSpPr>
          <p:nvPr>
            <p:ph type="ftr" sz="quarter" idx="11"/>
          </p:nvPr>
        </p:nvSpPr>
        <p:spPr>
          <a:xfrm>
            <a:off x="762000" y="6172200"/>
            <a:ext cx="8077200" cy="549275"/>
          </a:xfrm>
        </p:spPr>
        <p:txBody>
          <a:bodyPr/>
          <a:lstStyle/>
          <a:p>
            <a:pPr algn="l"/>
            <a:r>
              <a:rPr lang="en-US" dirty="0" smtClean="0"/>
              <a:t>All contents herein are protected by U.S. Copyright Laws - Copyright © 2013</a:t>
            </a:r>
          </a:p>
          <a:p>
            <a:pPr algn="l"/>
            <a:r>
              <a:rPr lang="en-US" dirty="0" smtClean="0"/>
              <a:t>Krugliak, Wilkins, Griffiths &amp; Dougherty Co., L.P.A.	   			  00621284  </a:t>
            </a:r>
            <a:endParaRPr lang="en-US" dirty="0"/>
          </a:p>
        </p:txBody>
      </p:sp>
    </p:spTree>
    <p:extLst>
      <p:ext uri="{BB962C8B-B14F-4D97-AF65-F5344CB8AC3E}">
        <p14:creationId xmlns:p14="http://schemas.microsoft.com/office/powerpoint/2010/main" val="1573463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Reporting Thresholds Taxpayers Living Abroad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You are a taxpayer living abroad if you are:</a:t>
            </a:r>
          </a:p>
          <a:p>
            <a:r>
              <a:rPr lang="en-US" dirty="0"/>
              <a:t>a citizen of the </a:t>
            </a:r>
            <a:r>
              <a:rPr lang="en-US" dirty="0" smtClean="0"/>
              <a:t>U.S. and a bona </a:t>
            </a:r>
            <a:r>
              <a:rPr lang="en-US" dirty="0"/>
              <a:t>fide resident of a foreign country or countries for </a:t>
            </a:r>
            <a:r>
              <a:rPr lang="en-US" dirty="0" smtClean="0"/>
              <a:t>a continuous </a:t>
            </a:r>
            <a:r>
              <a:rPr lang="en-US" dirty="0"/>
              <a:t>period which includes an entire taxable year, or</a:t>
            </a:r>
          </a:p>
          <a:p>
            <a:r>
              <a:rPr lang="en-US" dirty="0" smtClean="0"/>
              <a:t>a </a:t>
            </a:r>
            <a:r>
              <a:rPr lang="en-US" dirty="0"/>
              <a:t>citizen or resident of the </a:t>
            </a:r>
            <a:r>
              <a:rPr lang="en-US" dirty="0" smtClean="0"/>
              <a:t>U.S. and </a:t>
            </a:r>
            <a:r>
              <a:rPr lang="en-US" dirty="0"/>
              <a:t>who, during any period of 12 consecutive months, is present in a foreign country or countries </a:t>
            </a:r>
            <a:r>
              <a:rPr lang="en-US" dirty="0" smtClean="0"/>
              <a:t>for 330 days.</a:t>
            </a:r>
            <a:endParaRPr lang="en-US" dirty="0"/>
          </a:p>
          <a:p>
            <a:pPr marL="0" indent="0">
              <a:buNone/>
            </a:pPr>
            <a:r>
              <a:rPr lang="en-US" dirty="0" smtClean="0"/>
              <a:t>I.R.C. § 911(d)(1).</a:t>
            </a:r>
          </a:p>
          <a:p>
            <a:pPr marL="0" indent="0">
              <a:buNone/>
            </a:pPr>
            <a:r>
              <a:rPr lang="en-US" dirty="0" smtClean="0"/>
              <a:t>If you are a taxpayer living abroad, you must file if:</a:t>
            </a:r>
            <a:endParaRPr lang="en-US" dirty="0"/>
          </a:p>
          <a:p>
            <a:r>
              <a:rPr lang="en-US" dirty="0" smtClean="0"/>
              <a:t>You are filing a return other than a joint return and the value of your specified foreign assets exceeds $200,000 on the last day of the tax year or $300,000 at any time during the year; or</a:t>
            </a:r>
          </a:p>
          <a:p>
            <a:r>
              <a:rPr lang="en-US" dirty="0" smtClean="0"/>
              <a:t>You are filing a joint return, and the value of your specified foreign asset exceeds $400,000 on the last day of the tax year or $600,000 at any time during the year. </a:t>
            </a:r>
          </a:p>
          <a:p>
            <a:pPr marL="0" indent="0">
              <a:buNone/>
            </a:pPr>
            <a:r>
              <a:rPr lang="en-US" dirty="0" smtClean="0"/>
              <a:t>See Treas. Reg. §1.6038D-2T(a)(3)-(4).</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156641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Valuing the Asset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The </a:t>
            </a:r>
            <a:r>
              <a:rPr lang="en-US" dirty="0" smtClean="0"/>
              <a:t>value of a specified </a:t>
            </a:r>
            <a:r>
              <a:rPr lang="en-US" dirty="0"/>
              <a:t>foreign financial </a:t>
            </a:r>
            <a:r>
              <a:rPr lang="en-US" dirty="0" smtClean="0"/>
              <a:t>asset </a:t>
            </a:r>
            <a:r>
              <a:rPr lang="en-US" dirty="0"/>
              <a:t>is </a:t>
            </a:r>
            <a:r>
              <a:rPr lang="en-US" dirty="0" smtClean="0"/>
              <a:t>equated </a:t>
            </a:r>
            <a:r>
              <a:rPr lang="en-US" dirty="0"/>
              <a:t>to fair market value, both for purposes of determining if an interest </a:t>
            </a:r>
            <a:r>
              <a:rPr lang="en-US" dirty="0" smtClean="0"/>
              <a:t>exceeds </a:t>
            </a:r>
            <a:r>
              <a:rPr lang="en-US" dirty="0"/>
              <a:t>a reporting threshold and for reporting the maximum value of an asset on Form 8938.  </a:t>
            </a:r>
          </a:p>
          <a:p>
            <a:r>
              <a:rPr lang="en-US" dirty="0"/>
              <a:t>W</a:t>
            </a:r>
            <a:r>
              <a:rPr lang="en-US" dirty="0" smtClean="0"/>
              <a:t>hen reporting the maximum value of an asset, a taxpayer may rely on the annual </a:t>
            </a:r>
            <a:r>
              <a:rPr lang="en-US" dirty="0"/>
              <a:t>account </a:t>
            </a:r>
            <a:r>
              <a:rPr lang="en-US" dirty="0" smtClean="0"/>
              <a:t>statements of the foreign financial institution. </a:t>
            </a:r>
          </a:p>
          <a:p>
            <a:pPr lvl="1"/>
            <a:r>
              <a:rPr lang="en-US" dirty="0" smtClean="0"/>
              <a:t>An </a:t>
            </a:r>
            <a:r>
              <a:rPr lang="en-US" dirty="0"/>
              <a:t>asset with attributed negative value is treated as having zero value. </a:t>
            </a:r>
            <a:endParaRPr lang="en-US" dirty="0" smtClean="0"/>
          </a:p>
          <a:p>
            <a:pPr lvl="1"/>
            <a:r>
              <a:rPr lang="en-US" dirty="0" smtClean="0"/>
              <a:t>For </a:t>
            </a:r>
            <a:r>
              <a:rPr lang="en-US" dirty="0"/>
              <a:t>assets that are denominated in a foreign currency, the </a:t>
            </a:r>
            <a:r>
              <a:rPr lang="en-US" dirty="0" smtClean="0"/>
              <a:t>value </a:t>
            </a:r>
            <a:r>
              <a:rPr lang="en-US" dirty="0"/>
              <a:t>must </a:t>
            </a:r>
            <a:r>
              <a:rPr lang="en-US" dirty="0" smtClean="0"/>
              <a:t>first be </a:t>
            </a:r>
            <a:r>
              <a:rPr lang="en-US" dirty="0"/>
              <a:t>determined in </a:t>
            </a:r>
            <a:r>
              <a:rPr lang="en-US" dirty="0" smtClean="0"/>
              <a:t>the foreign currency </a:t>
            </a:r>
            <a:r>
              <a:rPr lang="en-US" dirty="0"/>
              <a:t>before conversion into U.S. dollars.  </a:t>
            </a:r>
            <a:endParaRPr lang="en-US" dirty="0" smtClean="0"/>
          </a:p>
          <a:p>
            <a:r>
              <a:rPr lang="en-US" dirty="0" smtClean="0"/>
              <a:t>As </a:t>
            </a:r>
            <a:r>
              <a:rPr lang="en-US" dirty="0"/>
              <a:t>for valuing </a:t>
            </a:r>
            <a:r>
              <a:rPr lang="en-US" dirty="0" smtClean="0"/>
              <a:t>assets </a:t>
            </a:r>
            <a:r>
              <a:rPr lang="en-US" dirty="0"/>
              <a:t>not held in a financial </a:t>
            </a:r>
            <a:r>
              <a:rPr lang="en-US" dirty="0" smtClean="0"/>
              <a:t>account, the </a:t>
            </a:r>
            <a:r>
              <a:rPr lang="en-US" dirty="0"/>
              <a:t>fair market value as recorded on the last day of the tax year will suffice. </a:t>
            </a:r>
            <a:endParaRPr lang="en-US" dirty="0" smtClean="0"/>
          </a:p>
          <a:p>
            <a:pPr marL="0" indent="0">
              <a:buNone/>
            </a:pPr>
            <a:r>
              <a:rPr lang="en-US" dirty="0" smtClean="0"/>
              <a:t>In either case</a:t>
            </a:r>
            <a:r>
              <a:rPr lang="en-US" dirty="0"/>
              <a:t>, these valuation approaches are unavailable if, based on readily accessible information, the specified person has actual knowledge or reason to know that the purported maximum value of an asset does not reflect the fair marker value of an asset. </a:t>
            </a:r>
            <a:endParaRPr lang="en-US" dirty="0" smtClean="0"/>
          </a:p>
          <a:p>
            <a:pPr marL="0" indent="0">
              <a:buNone/>
            </a:pPr>
            <a:endParaRPr lang="en-US" dirty="0" smtClean="0"/>
          </a:p>
          <a:p>
            <a:pPr marL="0" indent="0">
              <a:buNone/>
            </a:pPr>
            <a:r>
              <a:rPr lang="en-US" dirty="0" smtClean="0"/>
              <a:t>Treas. Reg. </a:t>
            </a:r>
            <a:r>
              <a:rPr lang="en-US" dirty="0"/>
              <a:t>§1.6038D-5T.</a:t>
            </a:r>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3434715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Valuing the Asset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special, but similar fair </a:t>
            </a:r>
            <a:r>
              <a:rPr lang="en-US" dirty="0"/>
              <a:t>market </a:t>
            </a:r>
            <a:r>
              <a:rPr lang="en-US" dirty="0" smtClean="0"/>
              <a:t>value determination applies </a:t>
            </a:r>
            <a:r>
              <a:rPr lang="en-US" dirty="0"/>
              <a:t>for </a:t>
            </a:r>
            <a:r>
              <a:rPr lang="en-US" dirty="0" smtClean="0"/>
              <a:t>foreign </a:t>
            </a:r>
            <a:r>
              <a:rPr lang="en-US" dirty="0"/>
              <a:t>trusts and </a:t>
            </a:r>
            <a:r>
              <a:rPr lang="en-US" dirty="0" smtClean="0"/>
              <a:t>foreign </a:t>
            </a:r>
            <a:r>
              <a:rPr lang="en-US" dirty="0"/>
              <a:t>estates, pension plans, and deferred compensation </a:t>
            </a:r>
            <a:r>
              <a:rPr lang="en-US" dirty="0" smtClean="0"/>
              <a:t>plans. These values are also subject </a:t>
            </a:r>
            <a:r>
              <a:rPr lang="en-US" dirty="0"/>
              <a:t>to the actual knowledge or reason-to-know </a:t>
            </a:r>
            <a:r>
              <a:rPr lang="en-US" dirty="0" smtClean="0"/>
              <a:t>condition. Treas. Reg</a:t>
            </a:r>
            <a:r>
              <a:rPr lang="en-US" dirty="0"/>
              <a:t>. </a:t>
            </a:r>
            <a:r>
              <a:rPr lang="en-US" dirty="0" smtClean="0"/>
              <a:t>§§1.6038D-5T(f</a:t>
            </a:r>
            <a:r>
              <a:rPr lang="en-US" dirty="0"/>
              <a:t>)(2</a:t>
            </a:r>
            <a:r>
              <a:rPr lang="en-US" dirty="0" smtClean="0"/>
              <a:t>),(3).</a:t>
            </a:r>
            <a:endParaRPr lang="en-US" dirty="0"/>
          </a:p>
          <a:p>
            <a:r>
              <a:rPr lang="en-US" dirty="0" smtClean="0"/>
              <a:t>Special rules also apply to those jointly </a:t>
            </a:r>
            <a:r>
              <a:rPr lang="en-US" dirty="0"/>
              <a:t>owned </a:t>
            </a:r>
            <a:r>
              <a:rPr lang="en-US" dirty="0" smtClean="0"/>
              <a:t>assets. Generally, the </a:t>
            </a:r>
            <a:r>
              <a:rPr lang="en-US" dirty="0"/>
              <a:t>entire value of the </a:t>
            </a:r>
            <a:r>
              <a:rPr lang="en-US" dirty="0" smtClean="0"/>
              <a:t>asset, </a:t>
            </a:r>
            <a:r>
              <a:rPr lang="en-US" dirty="0"/>
              <a:t>and not the value of each </a:t>
            </a:r>
            <a:r>
              <a:rPr lang="en-US" dirty="0" smtClean="0"/>
              <a:t>person's interest is used to determine value. </a:t>
            </a:r>
          </a:p>
          <a:p>
            <a:pPr lvl="1"/>
            <a:r>
              <a:rPr lang="en-US" dirty="0" smtClean="0"/>
              <a:t>This </a:t>
            </a:r>
            <a:r>
              <a:rPr lang="en-US" dirty="0"/>
              <a:t>also applies to married </a:t>
            </a:r>
            <a:r>
              <a:rPr lang="en-US" dirty="0" smtClean="0"/>
              <a:t>individuals </a:t>
            </a:r>
            <a:r>
              <a:rPr lang="en-US" dirty="0"/>
              <a:t>who file a joint </a:t>
            </a:r>
            <a:r>
              <a:rPr lang="en-US" dirty="0" smtClean="0"/>
              <a:t>return</a:t>
            </a:r>
            <a:r>
              <a:rPr lang="en-US" dirty="0"/>
              <a:t>.</a:t>
            </a:r>
            <a:r>
              <a:rPr lang="en-US" dirty="0" smtClean="0"/>
              <a:t> But, </a:t>
            </a:r>
            <a:r>
              <a:rPr lang="en-US" dirty="0"/>
              <a:t>for married individuals who file separate returns, only one-half of the value of the jointly owned </a:t>
            </a:r>
            <a:r>
              <a:rPr lang="en-US" dirty="0" smtClean="0"/>
              <a:t>asset is used. </a:t>
            </a:r>
          </a:p>
          <a:p>
            <a:pPr marL="0" indent="0">
              <a:buNone/>
            </a:pPr>
            <a:r>
              <a:rPr lang="en-US" dirty="0" smtClean="0"/>
              <a:t>Treas. Reg. </a:t>
            </a:r>
            <a:r>
              <a:rPr lang="en-US" dirty="0"/>
              <a:t>§1.6038D-2T(c)(1</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334640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Notable Exceptions from Filing</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Certain financial assets are not considered a specified foreign financial asset and are exempt from reporting. Some of these exceptions include:</a:t>
            </a:r>
          </a:p>
          <a:p>
            <a:r>
              <a:rPr lang="en-US" dirty="0" smtClean="0"/>
              <a:t>Foreign real estate is not reportable on Form 8938. But, if the real estate is held by a foreign entity, the taxpayer’s interest in the foreign entity is reportable. Further, a mortgage or lease would be reportable</a:t>
            </a:r>
            <a:r>
              <a:rPr lang="en-US" dirty="0"/>
              <a:t>. http://www.irs.gov/Businesses/Corporations/Basic-Questions-and-Answers-on-Form-8938#Q3</a:t>
            </a:r>
            <a:endParaRPr lang="en-US" dirty="0" smtClean="0"/>
          </a:p>
          <a:p>
            <a:r>
              <a:rPr lang="en-US" dirty="0" smtClean="0"/>
              <a:t>Accounts at U.S. branches of foreign banks are not reportable on Form 8938</a:t>
            </a:r>
            <a:r>
              <a:rPr lang="en-US" dirty="0"/>
              <a:t>. http://</a:t>
            </a:r>
            <a:r>
              <a:rPr lang="en-US" dirty="0" smtClean="0"/>
              <a:t>www.irs.gov/Businesses/Corporations/Basic-Questions-and-Answers-on-Form-8938#Q10. </a:t>
            </a:r>
          </a:p>
          <a:p>
            <a:r>
              <a:rPr lang="en-US" dirty="0" smtClean="0"/>
              <a:t>Likewise, accounts at foreign branches of U.S. banks are not reportable</a:t>
            </a:r>
            <a:r>
              <a:rPr lang="en-US" dirty="0"/>
              <a:t>. http://www.irs.gov/Businesses/Corporations/Basic-Questions-and-Answers-on-Form-8938#Q11</a:t>
            </a:r>
            <a:endParaRPr lang="en-US" dirty="0" smtClean="0"/>
          </a:p>
          <a:p>
            <a:r>
              <a:rPr lang="en-US" dirty="0" smtClean="0"/>
              <a:t>An </a:t>
            </a:r>
            <a:r>
              <a:rPr lang="en-US" dirty="0"/>
              <a:t>interest in a foreign trust or </a:t>
            </a:r>
            <a:r>
              <a:rPr lang="en-US" dirty="0" smtClean="0"/>
              <a:t>estate </a:t>
            </a:r>
            <a:r>
              <a:rPr lang="en-US" dirty="0"/>
              <a:t>is not </a:t>
            </a:r>
            <a:r>
              <a:rPr lang="en-US" dirty="0" smtClean="0"/>
              <a:t>reportable unless the </a:t>
            </a:r>
            <a:r>
              <a:rPr lang="en-US" dirty="0"/>
              <a:t>person knows or has reason to know </a:t>
            </a:r>
            <a:r>
              <a:rPr lang="en-US" dirty="0" smtClean="0"/>
              <a:t>based on readily accessible information of </a:t>
            </a:r>
            <a:r>
              <a:rPr lang="en-US" dirty="0"/>
              <a:t>the interest. Receipt of a distribution from the foreign trust or </a:t>
            </a:r>
            <a:r>
              <a:rPr lang="en-US" dirty="0" smtClean="0"/>
              <a:t>estate </a:t>
            </a:r>
            <a:r>
              <a:rPr lang="en-US" dirty="0"/>
              <a:t>constitutes actual </a:t>
            </a:r>
            <a:r>
              <a:rPr lang="en-US" dirty="0" smtClean="0"/>
              <a:t>knowledge. Treas. Reg. </a:t>
            </a:r>
            <a:r>
              <a:rPr lang="en-US" dirty="0"/>
              <a:t>§ </a:t>
            </a:r>
            <a:r>
              <a:rPr lang="en-US" dirty="0" smtClean="0"/>
              <a:t>1.6038D–3T(c)</a:t>
            </a:r>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320193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Mechanics of Filing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a:t>
            </a:r>
          </a:p>
          <a:p>
            <a:r>
              <a:rPr lang="en-US" dirty="0"/>
              <a:t>By due date, including extension, </a:t>
            </a:r>
            <a:r>
              <a:rPr lang="en-US" dirty="0" smtClean="0"/>
              <a:t>for </a:t>
            </a:r>
            <a:r>
              <a:rPr lang="en-US" dirty="0"/>
              <a:t>income tax return</a:t>
            </a:r>
            <a:r>
              <a:rPr lang="en-US" dirty="0" smtClean="0"/>
              <a:t>, even if none of the assets affect the tax liability of the person. Specified individuals who are married and file joint returns need only submit a single Form 8938. </a:t>
            </a:r>
          </a:p>
          <a:p>
            <a:pPr marL="0" indent="0">
              <a:buNone/>
            </a:pPr>
            <a:r>
              <a:rPr lang="en-US" dirty="0"/>
              <a:t>26 C.F.R. §1.6038D–2T(a</a:t>
            </a:r>
            <a:r>
              <a:rPr lang="en-US" dirty="0" smtClean="0"/>
              <a:t>).</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103687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Mechanics of Filing</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What?</a:t>
            </a:r>
          </a:p>
          <a:p>
            <a:r>
              <a:rPr lang="en-US" dirty="0" smtClean="0"/>
              <a:t>Although the reportable information varies depending upon the type of interest involved, Form 8938 generally requires:</a:t>
            </a:r>
          </a:p>
          <a:p>
            <a:pPr lvl="1"/>
            <a:r>
              <a:rPr lang="en-US" dirty="0" smtClean="0"/>
              <a:t>Names and addresses of foreign financial institutions, issuers and counterparties, and entities;</a:t>
            </a:r>
          </a:p>
          <a:p>
            <a:pPr lvl="1"/>
            <a:r>
              <a:rPr lang="en-US" dirty="0" smtClean="0"/>
              <a:t>Information sufficient to identify a financial instrument or contract</a:t>
            </a:r>
            <a:r>
              <a:rPr lang="en-US" dirty="0"/>
              <a:t>, including </a:t>
            </a:r>
            <a:r>
              <a:rPr lang="en-US" dirty="0" smtClean="0"/>
              <a:t>dates</a:t>
            </a:r>
            <a:r>
              <a:rPr lang="en-US" dirty="0"/>
              <a:t>, account </a:t>
            </a:r>
            <a:r>
              <a:rPr lang="en-US" dirty="0" smtClean="0"/>
              <a:t>type, </a:t>
            </a:r>
            <a:r>
              <a:rPr lang="en-US" dirty="0"/>
              <a:t>and </a:t>
            </a:r>
            <a:r>
              <a:rPr lang="en-US" dirty="0" smtClean="0"/>
              <a:t>numbers;</a:t>
            </a:r>
          </a:p>
          <a:p>
            <a:pPr lvl="1"/>
            <a:r>
              <a:rPr lang="en-US" dirty="0" smtClean="0"/>
              <a:t>Amounts of income, gain, loss, deduction, or credit recognized with respect to the foreign asset;</a:t>
            </a:r>
          </a:p>
          <a:p>
            <a:pPr lvl="1"/>
            <a:r>
              <a:rPr lang="en-US" dirty="0" smtClean="0"/>
              <a:t>All corresponding schedules, forms or returns filed with the IRS within which the asset was reported or included;</a:t>
            </a:r>
          </a:p>
          <a:p>
            <a:pPr lvl="1"/>
            <a:r>
              <a:rPr lang="en-US" dirty="0" smtClean="0"/>
              <a:t>The foreign currency exchange rate used to determine the U.S. dollar value of an asset; and</a:t>
            </a:r>
          </a:p>
          <a:p>
            <a:pPr lvl="1"/>
            <a:r>
              <a:rPr lang="en-US" dirty="0" smtClean="0"/>
              <a:t>The maximum value of an asset for the portion of the taxable year during which the interest is held.</a:t>
            </a:r>
          </a:p>
          <a:p>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835609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 8938: Penalties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a failure to timely file, a $10,000</a:t>
            </a:r>
            <a:r>
              <a:rPr lang="en-US" dirty="0"/>
              <a:t> </a:t>
            </a:r>
            <a:r>
              <a:rPr lang="en-US" dirty="0" smtClean="0"/>
              <a:t>penalty may be imposed. Ninety days after notice of a failure to file from the IRS, the initial penalty increases by $10,000 for each 30-day period, up to $50,000 for each failure. </a:t>
            </a:r>
          </a:p>
          <a:p>
            <a:r>
              <a:rPr lang="en-US" dirty="0"/>
              <a:t>T</a:t>
            </a:r>
            <a:r>
              <a:rPr lang="en-US" dirty="0" smtClean="0"/>
              <a:t>he failure to comply with the reporting requirements or any underpayment related to such failure may result in criminal penalties.</a:t>
            </a:r>
          </a:p>
          <a:p>
            <a:pPr marL="0" indent="0">
              <a:buNone/>
            </a:pPr>
            <a:r>
              <a:rPr lang="en-US" dirty="0" smtClean="0"/>
              <a:t>I.R.C. §6038D(d); Treas. Reg. §1.6038D-8T(a),(c), (f)(2).</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958756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 8938: Penalties</a:t>
            </a:r>
            <a:endParaRPr lang="en-US" dirty="0"/>
          </a:p>
        </p:txBody>
      </p:sp>
      <p:sp>
        <p:nvSpPr>
          <p:cNvPr id="3" name="Content Placeholder 2"/>
          <p:cNvSpPr>
            <a:spLocks noGrp="1"/>
          </p:cNvSpPr>
          <p:nvPr>
            <p:ph idx="1"/>
          </p:nvPr>
        </p:nvSpPr>
        <p:spPr/>
        <p:txBody>
          <a:bodyPr>
            <a:normAutofit/>
          </a:bodyPr>
          <a:lstStyle/>
          <a:p>
            <a:r>
              <a:rPr lang="en-US" dirty="0" smtClean="0"/>
              <a:t>Where a specified person has failed, upon request by the IRS, to provide sufficient information to determine the aggregate value of the foreign financial asset, the IRS will apply a presumptive value in excess of the reporting threshold for </a:t>
            </a:r>
            <a:r>
              <a:rPr lang="en-US" dirty="0"/>
              <a:t>the purpose of assessing </a:t>
            </a:r>
            <a:r>
              <a:rPr lang="en-US" dirty="0" smtClean="0"/>
              <a:t>penalties. </a:t>
            </a:r>
          </a:p>
          <a:p>
            <a:pPr marL="0" indent="0">
              <a:buNone/>
            </a:pPr>
            <a:r>
              <a:rPr lang="en-US" dirty="0" smtClean="0"/>
              <a:t>I.R.C. §6038D(e); Treas. Reg. §1.6038D-8T(d).</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4005309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Form 8938: Penalties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There is a “reasonable cause” exception to the enforcement of a penalty for the failure to file. </a:t>
            </a:r>
          </a:p>
          <a:p>
            <a:r>
              <a:rPr lang="en-US" dirty="0" smtClean="0"/>
              <a:t>The specified person must show that the failure is due to reasonable cause, and not willful neglect. This</a:t>
            </a:r>
            <a:r>
              <a:rPr lang="en-US" dirty="0"/>
              <a:t> </a:t>
            </a:r>
            <a:r>
              <a:rPr lang="en-US" dirty="0" smtClean="0"/>
              <a:t>determination is made on a case-by-case basis. </a:t>
            </a:r>
          </a:p>
          <a:p>
            <a:r>
              <a:rPr lang="en-US" dirty="0" smtClean="0"/>
              <a:t>Notably, the regulations specifically provide that the </a:t>
            </a:r>
            <a:r>
              <a:rPr lang="en-US" dirty="0"/>
              <a:t>fact that a foreign jurisdiction would </a:t>
            </a:r>
            <a:r>
              <a:rPr lang="en-US" dirty="0" smtClean="0"/>
              <a:t>impose civil </a:t>
            </a:r>
            <a:r>
              <a:rPr lang="en-US" dirty="0"/>
              <a:t>or criminal </a:t>
            </a:r>
            <a:r>
              <a:rPr lang="en-US" dirty="0" smtClean="0"/>
              <a:t>penalties for </a:t>
            </a:r>
            <a:r>
              <a:rPr lang="en-US" dirty="0"/>
              <a:t>disclosing the required information is not reasonable cause</a:t>
            </a:r>
            <a:r>
              <a:rPr lang="en-US" dirty="0" smtClean="0"/>
              <a:t>.</a:t>
            </a:r>
            <a:endParaRPr lang="en-US" dirty="0"/>
          </a:p>
          <a:p>
            <a:pPr marL="0" indent="0">
              <a:buNone/>
            </a:pPr>
            <a:r>
              <a:rPr lang="en-US" dirty="0" smtClean="0"/>
              <a:t>I.R.C. §6038D(g); Treas. Reg. §1.6038D-8T(e).</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3812279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Penalties</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With the implementation of FATCA and its regulations: </a:t>
            </a:r>
          </a:p>
          <a:p>
            <a:r>
              <a:rPr lang="en-US" dirty="0" smtClean="0"/>
              <a:t>IRC §6662 was amended to impose a 40% penalty on any understatement related to an undisclosed foreign financial asset that is subject to reporting under I.R.C. §6038D. </a:t>
            </a:r>
          </a:p>
          <a:p>
            <a:r>
              <a:rPr lang="en-US" dirty="0" smtClean="0"/>
              <a:t>Additionally, §6501 was amended to create a six-year statute of limitations for assessment of tax on understatements of income related to foreign financial assets. </a:t>
            </a:r>
          </a:p>
          <a:p>
            <a:pPr marL="0" indent="0">
              <a:buNone/>
            </a:pPr>
            <a:r>
              <a:rPr lang="en-US" dirty="0" smtClean="0"/>
              <a:t>BNA Foreign Income Portfolio: U.S. International Portfolio 947-1</a:t>
            </a:r>
            <a:r>
              <a:rPr lang="en-US" baseline="30000" dirty="0" smtClean="0"/>
              <a:t>st</a:t>
            </a:r>
            <a:r>
              <a:rPr lang="en-US" dirty="0" smtClean="0"/>
              <a:t>.</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3797310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a:t>
            </a:r>
            <a:endParaRPr lang="en-US" dirty="0"/>
          </a:p>
        </p:txBody>
      </p:sp>
      <p:sp>
        <p:nvSpPr>
          <p:cNvPr id="3" name="Content Placeholder 2"/>
          <p:cNvSpPr>
            <a:spLocks noGrp="1"/>
          </p:cNvSpPr>
          <p:nvPr>
            <p:ph idx="1"/>
          </p:nvPr>
        </p:nvSpPr>
        <p:spPr/>
        <p:txBody>
          <a:bodyPr>
            <a:normAutofit fontScale="77500" lnSpcReduction="20000"/>
          </a:bodyPr>
          <a:lstStyle/>
          <a:p>
            <a:r>
              <a:rPr lang="en-US" dirty="0"/>
              <a:t>IRC §</a:t>
            </a:r>
            <a:r>
              <a:rPr lang="en-US" dirty="0" smtClean="0"/>
              <a:t>6038D, enacted as part of FATCA, requires certain taxpayers with an interest in a “specified foreign financial asset” to attach Form 8938 Statement of Specified Foreign Financial Assets to their Form 1040.</a:t>
            </a:r>
          </a:p>
          <a:p>
            <a:pPr lvl="1"/>
            <a:r>
              <a:rPr lang="en-US" dirty="0"/>
              <a:t>Form 8938 was released in its final form on December 21, 2011. Accordingly, taxpayers must file Form 8938 starting with their 2011 Form 1040, if applicable. BNA Foreign Income Portfolio: U.S. International Portfolio 947-1</a:t>
            </a:r>
            <a:r>
              <a:rPr lang="en-US" baseline="30000" dirty="0"/>
              <a:t>st</a:t>
            </a:r>
            <a:r>
              <a:rPr lang="en-US" baseline="30000" dirty="0" smtClean="0"/>
              <a:t>.</a:t>
            </a:r>
          </a:p>
          <a:p>
            <a:r>
              <a:rPr lang="en-US" dirty="0"/>
              <a:t>Form 8938 consists of four parts, covering foreign deposit and custodial accounts (Part I), other foreign assets (Part II), a summary ledger of tax items attributable to applicable foreign assets (Part III), and a space to check-the-box for the forms eligible for the exception for duplicative reporting (Part IV). </a:t>
            </a:r>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3794552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and the FBAR</a:t>
            </a:r>
            <a:endParaRPr lang="en-US" dirty="0"/>
          </a:p>
        </p:txBody>
      </p:sp>
      <p:sp>
        <p:nvSpPr>
          <p:cNvPr id="3" name="Content Placeholder 2"/>
          <p:cNvSpPr>
            <a:spLocks noGrp="1"/>
          </p:cNvSpPr>
          <p:nvPr>
            <p:ph idx="1"/>
          </p:nvPr>
        </p:nvSpPr>
        <p:spPr/>
        <p:txBody>
          <a:bodyPr>
            <a:normAutofit fontScale="77500" lnSpcReduction="20000"/>
          </a:bodyPr>
          <a:lstStyle/>
          <a:p>
            <a:r>
              <a:rPr lang="en-US" dirty="0"/>
              <a:t>T</a:t>
            </a:r>
            <a:r>
              <a:rPr lang="en-US" dirty="0" smtClean="0"/>
              <a:t>he information required to be reported on Form 8938 and the FBAR Form TD F 90-22.1 is similar, but not identical.</a:t>
            </a:r>
          </a:p>
          <a:p>
            <a:r>
              <a:rPr lang="en-US" dirty="0" smtClean="0"/>
              <a:t>These two forms constitute separate reporting obligations based on different policy considerations– Form 8938 concerns tax administration and Form TD 90-22.1 pertains to law enforcement. BNA Foreign Income Portfolio: U.S. International Portfolio 947-1</a:t>
            </a:r>
            <a:r>
              <a:rPr lang="en-US" baseline="30000" dirty="0" smtClean="0"/>
              <a:t>st</a:t>
            </a:r>
            <a:r>
              <a:rPr lang="en-US" dirty="0" smtClean="0"/>
              <a:t>.</a:t>
            </a:r>
            <a:endParaRPr lang="en-US" dirty="0"/>
          </a:p>
          <a:p>
            <a:r>
              <a:rPr lang="en-US" dirty="0" smtClean="0"/>
              <a:t>For further explanation as to the differences between these forms see </a:t>
            </a:r>
            <a:r>
              <a:rPr lang="en-US" i="1" dirty="0" smtClean="0"/>
              <a:t>Comparison of Form 8938 and FBAR Requirements</a:t>
            </a:r>
            <a:r>
              <a:rPr lang="en-US" dirty="0" smtClean="0"/>
              <a:t>, available at http://www.irs.gov/Businesses/Comparison-of-Form-8938-and-FBAR-Requirements</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872622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and the FBAR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1469927"/>
              </p:ext>
            </p:extLst>
          </p:nvPr>
        </p:nvGraphicFramePr>
        <p:xfrm>
          <a:off x="457200" y="1295400"/>
          <a:ext cx="8229600" cy="5278120"/>
        </p:xfrm>
        <a:graphic>
          <a:graphicData uri="http://schemas.openxmlformats.org/drawingml/2006/table">
            <a:tbl>
              <a:tblPr firstRow="1" bandRow="1">
                <a:tableStyleId>{073A0DAA-6AF3-43AB-8588-CEC1D06C72B9}</a:tableStyleId>
              </a:tblPr>
              <a:tblGrid>
                <a:gridCol w="2743200"/>
                <a:gridCol w="2743200"/>
                <a:gridCol w="2743200"/>
              </a:tblGrid>
              <a:tr h="370840">
                <a:tc>
                  <a:txBody>
                    <a:bodyPr/>
                    <a:lstStyle/>
                    <a:p>
                      <a:endParaRPr lang="en-US" dirty="0"/>
                    </a:p>
                  </a:txBody>
                  <a:tcPr/>
                </a:tc>
                <a:tc>
                  <a:txBody>
                    <a:bodyPr/>
                    <a:lstStyle/>
                    <a:p>
                      <a:r>
                        <a:rPr lang="en-US" dirty="0" smtClean="0"/>
                        <a:t>Form 8938</a:t>
                      </a:r>
                      <a:endParaRPr lang="en-US" dirty="0"/>
                    </a:p>
                  </a:txBody>
                  <a:tcPr/>
                </a:tc>
                <a:tc>
                  <a:txBody>
                    <a:bodyPr/>
                    <a:lstStyle/>
                    <a:p>
                      <a:r>
                        <a:rPr lang="en-US" dirty="0" smtClean="0"/>
                        <a:t>FBAR</a:t>
                      </a:r>
                      <a:endParaRPr lang="en-US" dirty="0"/>
                    </a:p>
                  </a:txBody>
                  <a:tcPr/>
                </a:tc>
              </a:tr>
              <a:tr h="370840">
                <a:tc>
                  <a:txBody>
                    <a:bodyPr/>
                    <a:lstStyle/>
                    <a:p>
                      <a:r>
                        <a:rPr lang="en-US" dirty="0" smtClean="0"/>
                        <a:t>Must domestic entities file?</a:t>
                      </a:r>
                      <a:endParaRPr lang="en-US" dirty="0"/>
                    </a:p>
                  </a:txBody>
                  <a:tcPr/>
                </a:tc>
                <a:tc>
                  <a:txBody>
                    <a:bodyPr/>
                    <a:lstStyle/>
                    <a:p>
                      <a:r>
                        <a:rPr lang="en-US" dirty="0" smtClean="0"/>
                        <a:t>No. </a:t>
                      </a:r>
                      <a:endParaRPr lang="en-US" dirty="0"/>
                    </a:p>
                  </a:txBody>
                  <a:tcPr/>
                </a:tc>
                <a:tc>
                  <a:txBody>
                    <a:bodyPr/>
                    <a:lstStyle/>
                    <a:p>
                      <a:r>
                        <a:rPr lang="en-US" dirty="0" smtClean="0"/>
                        <a:t>Yes. </a:t>
                      </a:r>
                      <a:endParaRPr lang="en-US" dirty="0"/>
                    </a:p>
                  </a:txBody>
                  <a:tcPr/>
                </a:tc>
              </a:tr>
              <a:tr h="370840">
                <a:tc>
                  <a:txBody>
                    <a:bodyPr/>
                    <a:lstStyle/>
                    <a:p>
                      <a:r>
                        <a:rPr lang="en-US" dirty="0" smtClean="0"/>
                        <a:t>Reporting Thresholds</a:t>
                      </a:r>
                      <a:endParaRPr lang="en-US" dirty="0"/>
                    </a:p>
                  </a:txBody>
                  <a:tcPr/>
                </a:tc>
                <a:tc>
                  <a:txBody>
                    <a:bodyPr/>
                    <a:lstStyle/>
                    <a:p>
                      <a:r>
                        <a:rPr lang="en-US" sz="1600" dirty="0" smtClean="0"/>
                        <a:t>$50,000 on the last day of the tax year or $75,000 at any time during the tax year. Higher threshold amounts apply to married individuals filing jointly and individuals living abroad.</a:t>
                      </a:r>
                      <a:r>
                        <a:rPr lang="en-US" sz="1600" baseline="0" dirty="0" smtClean="0"/>
                        <a:t> (See slides “Form 8938: Reporting Thresholds”)</a:t>
                      </a:r>
                      <a:endParaRPr lang="en-US" sz="1600" dirty="0"/>
                    </a:p>
                  </a:txBody>
                  <a:tcPr/>
                </a:tc>
                <a:tc>
                  <a:txBody>
                    <a:bodyPr/>
                    <a:lstStyle/>
                    <a:p>
                      <a:r>
                        <a:rPr lang="en-US" dirty="0" smtClean="0"/>
                        <a:t>$10,000 at any time during the calendar year.</a:t>
                      </a:r>
                      <a:endParaRPr lang="en-US" dirty="0"/>
                    </a:p>
                  </a:txBody>
                  <a:tcPr/>
                </a:tc>
              </a:tr>
              <a:tr h="370840">
                <a:tc>
                  <a:txBody>
                    <a:bodyPr/>
                    <a:lstStyle/>
                    <a:p>
                      <a:r>
                        <a:rPr lang="en-US" dirty="0" smtClean="0"/>
                        <a:t>Does the United States include U.S. territories?</a:t>
                      </a:r>
                      <a:endParaRPr lang="en-US" dirty="0"/>
                    </a:p>
                  </a:txBody>
                  <a:tcPr/>
                </a:tc>
                <a:tc>
                  <a:txBody>
                    <a:bodyPr/>
                    <a:lstStyle/>
                    <a:p>
                      <a:r>
                        <a:rPr lang="en-US" dirty="0" smtClean="0"/>
                        <a:t>No. </a:t>
                      </a:r>
                      <a:endParaRPr lang="en-US" dirty="0"/>
                    </a:p>
                  </a:txBody>
                  <a:tcPr/>
                </a:tc>
                <a:tc>
                  <a:txBody>
                    <a:bodyPr/>
                    <a:lstStyle/>
                    <a:p>
                      <a:r>
                        <a:rPr lang="en-US" sz="1600" dirty="0" smtClean="0"/>
                        <a:t>Yes, resident aliens of U.S territories and U.S. territory entities are subject to FBAR reporting.</a:t>
                      </a:r>
                    </a:p>
                  </a:txBody>
                  <a:tcPr/>
                </a:tc>
              </a:tr>
              <a:tr h="370840">
                <a:tc>
                  <a:txBody>
                    <a:bodyPr/>
                    <a:lstStyle/>
                    <a:p>
                      <a:r>
                        <a:rPr lang="en-US" dirty="0" smtClean="0"/>
                        <a:t>Financial account held at a foreign branch of a U.S. financial institution</a:t>
                      </a:r>
                      <a:endParaRPr lang="en-US" dirty="0"/>
                    </a:p>
                  </a:txBody>
                  <a:tcPr/>
                </a:tc>
                <a:tc>
                  <a:txBody>
                    <a:bodyPr/>
                    <a:lstStyle/>
                    <a:p>
                      <a:r>
                        <a:rPr lang="en-US" dirty="0" smtClean="0"/>
                        <a:t>Not reportable. </a:t>
                      </a:r>
                      <a:endParaRPr lang="en-US" dirty="0"/>
                    </a:p>
                  </a:txBody>
                  <a:tcPr/>
                </a:tc>
                <a:tc>
                  <a:txBody>
                    <a:bodyPr/>
                    <a:lstStyle/>
                    <a:p>
                      <a:r>
                        <a:rPr lang="en-US" dirty="0" smtClean="0"/>
                        <a:t>Reportable. </a:t>
                      </a:r>
                      <a:endParaRPr lang="en-US" dirty="0"/>
                    </a:p>
                  </a:txBody>
                  <a:tcPr/>
                </a:tc>
              </a:tr>
            </a:tbl>
          </a:graphicData>
        </a:graphic>
      </p:graphicFrame>
      <p:sp>
        <p:nvSpPr>
          <p:cNvPr id="3" name="Footer Placeholder 2"/>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907250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Duplicative Reporting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A specified </a:t>
            </a:r>
            <a:r>
              <a:rPr lang="en-US" dirty="0"/>
              <a:t>person is not required to report a specified foreign financial asset on Form </a:t>
            </a:r>
            <a:r>
              <a:rPr lang="en-US" dirty="0" smtClean="0"/>
              <a:t>8938 if the specified person reports </a:t>
            </a:r>
            <a:r>
              <a:rPr lang="en-US" dirty="0"/>
              <a:t>the asset on at least one of the following forms </a:t>
            </a:r>
            <a:r>
              <a:rPr lang="en-US" dirty="0" smtClean="0"/>
              <a:t>: </a:t>
            </a:r>
          </a:p>
          <a:p>
            <a:r>
              <a:rPr lang="en-US" dirty="0" smtClean="0"/>
              <a:t>Form </a:t>
            </a:r>
            <a:r>
              <a:rPr lang="en-US" dirty="0"/>
              <a:t>3520, “Annual Return To Report Transactions With Foreign Trusts and Receipt of Certain Foreign Gifts</a:t>
            </a:r>
            <a:r>
              <a:rPr lang="en-US" dirty="0" smtClean="0"/>
              <a:t>”;</a:t>
            </a:r>
            <a:endParaRPr lang="en-US" dirty="0"/>
          </a:p>
          <a:p>
            <a:r>
              <a:rPr lang="en-US" dirty="0" smtClean="0"/>
              <a:t>Form </a:t>
            </a:r>
            <a:r>
              <a:rPr lang="en-US" dirty="0"/>
              <a:t>5471, “Information Return of U.S. Persons With Respect to Certain Foreign Corporations”;</a:t>
            </a:r>
          </a:p>
          <a:p>
            <a:r>
              <a:rPr lang="en-US" dirty="0" smtClean="0"/>
              <a:t>Form </a:t>
            </a:r>
            <a:r>
              <a:rPr lang="en-US" dirty="0"/>
              <a:t>8621, “Return by a Shareholder of a Passive Foreign Investment Company or Qualified Electing Fund”;</a:t>
            </a:r>
          </a:p>
          <a:p>
            <a:r>
              <a:rPr lang="en-US" dirty="0" smtClean="0"/>
              <a:t>Form </a:t>
            </a:r>
            <a:r>
              <a:rPr lang="en-US" dirty="0"/>
              <a:t>8865, “Return of U.S. Persons With Respect to Certain Foreign Partnerships”; </a:t>
            </a:r>
            <a:r>
              <a:rPr lang="en-US" dirty="0" smtClean="0"/>
              <a:t>Form </a:t>
            </a:r>
            <a:r>
              <a:rPr lang="en-US" dirty="0"/>
              <a:t>8891, “U.S. Information Return for Beneficiaries of Certain Canadian Registered Retirement Plans”; or</a:t>
            </a:r>
          </a:p>
          <a:p>
            <a:r>
              <a:rPr lang="en-US" dirty="0" smtClean="0"/>
              <a:t>Any </a:t>
            </a:r>
            <a:r>
              <a:rPr lang="en-US" dirty="0"/>
              <a:t>other form under Title 26 of the </a:t>
            </a:r>
            <a:r>
              <a:rPr lang="en-US" dirty="0" smtClean="0"/>
              <a:t>U.S. Code that is identified by the Secretary in as being for this same purpose.</a:t>
            </a:r>
            <a:endParaRPr lang="en-US" dirty="0"/>
          </a:p>
          <a:p>
            <a:pPr marL="0" indent="0">
              <a:buNone/>
            </a:pPr>
            <a:r>
              <a:rPr lang="en-US" dirty="0" smtClean="0"/>
              <a:t>The specified person is obligated, however, to report </a:t>
            </a:r>
            <a:r>
              <a:rPr lang="en-US" dirty="0"/>
              <a:t>on Form 8938 the filing of the form on which the asset is reported. </a:t>
            </a:r>
          </a:p>
          <a:p>
            <a:pPr marL="0" indent="0">
              <a:buNone/>
            </a:pPr>
            <a:endParaRPr lang="en-US" dirty="0" smtClean="0"/>
          </a:p>
          <a:p>
            <a:pPr marL="0" indent="0">
              <a:buNone/>
            </a:pPr>
            <a:r>
              <a:rPr lang="en-US" dirty="0" smtClean="0"/>
              <a:t>Treas. Reg. </a:t>
            </a:r>
            <a:r>
              <a:rPr lang="en-US" dirty="0"/>
              <a:t>§1.6038D-7T(a</a:t>
            </a:r>
            <a:r>
              <a:rPr lang="en-US" dirty="0" smtClean="0"/>
              <a:t>). </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490228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Duplicative Reporting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This exception also applies to foreign grantor trusts, provided that the specified person, who is treated as the owner of the trust or any portion thereof under §§671–679, and the trust timely file Forms 3520 and 3520-A and the person indicates this on Form 8938. Treas. Reg. §1.6038D-7T(a)(2). </a:t>
            </a:r>
          </a:p>
          <a:p>
            <a:r>
              <a:rPr lang="en-US" dirty="0" smtClean="0"/>
              <a:t>Additionally, this applies to a specified person who is treated as an owner of certain other domestic trusts under §§671–679, if the trust is either (1) a widely-held fixed investment trust under Treas. Reg. §1.671-5, or (2) a liquidating trust created pursuant to a court order issued in a bankruptcy proceeding under Chapter 7 or a confirmed plan under Chapter 11 of the Bankruptcy Code. (See Treas. Reg. §1.6038D-7T(b)). </a:t>
            </a:r>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3745999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Duplicative Reporting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Finally, a </a:t>
            </a:r>
            <a:r>
              <a:rPr lang="en-US" dirty="0"/>
              <a:t>specified individual who is a bona fide resident of a U.S. possession and who is required to file Form 8938 </a:t>
            </a:r>
            <a:r>
              <a:rPr lang="en-US" dirty="0" smtClean="0"/>
              <a:t>is </a:t>
            </a:r>
            <a:r>
              <a:rPr lang="en-US" dirty="0"/>
              <a:t>not required to report the following specified foreign financial assets</a:t>
            </a:r>
            <a:r>
              <a:rPr lang="en-US" dirty="0" smtClean="0"/>
              <a:t>:</a:t>
            </a:r>
            <a:endParaRPr lang="en-US" dirty="0"/>
          </a:p>
          <a:p>
            <a:r>
              <a:rPr lang="en-US" dirty="0" smtClean="0"/>
              <a:t>A financial account with a financial institution organized under the laws of the U.S. possession;</a:t>
            </a:r>
          </a:p>
          <a:p>
            <a:r>
              <a:rPr lang="en-US" dirty="0" smtClean="0"/>
              <a:t>A financial account with a branch of a financial institution not organized under the laws of the U.S. possession, if the branch is subject to the same reporting requirements that apply to a financial institution organized under the laws of the U.S. possession;</a:t>
            </a:r>
          </a:p>
          <a:p>
            <a:r>
              <a:rPr lang="en-US" dirty="0" smtClean="0"/>
              <a:t>Stock or securities issued by an entity organized under the laws of the U.S. possession;</a:t>
            </a:r>
          </a:p>
          <a:p>
            <a:r>
              <a:rPr lang="en-US" dirty="0" smtClean="0"/>
              <a:t>An interest in an entity organized under the laws of the U.S. possession; and</a:t>
            </a:r>
          </a:p>
          <a:p>
            <a:r>
              <a:rPr lang="en-US" dirty="0" smtClean="0"/>
              <a:t>A financial instrument or contract held for investment, provided foreign issuer or counterparty is (1) an entity organized under the laws of the U.S. possession, or (2) a bona fide resident of the U.S. possession of which the specified individual is a bona fide resident.</a:t>
            </a:r>
          </a:p>
          <a:p>
            <a:pPr marL="0" indent="0">
              <a:buNone/>
            </a:pPr>
            <a:r>
              <a:rPr lang="en-US" dirty="0" smtClean="0"/>
              <a:t>Treas. Reg. §1.6038D-7T(c)(1)-(5).</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35482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and Offshore Voluntary Disclosure Program</a:t>
            </a:r>
            <a:endParaRPr lang="en-US" dirty="0"/>
          </a:p>
        </p:txBody>
      </p:sp>
      <p:sp>
        <p:nvSpPr>
          <p:cNvPr id="3" name="Content Placeholder 2"/>
          <p:cNvSpPr>
            <a:spLocks noGrp="1"/>
          </p:cNvSpPr>
          <p:nvPr>
            <p:ph idx="1"/>
          </p:nvPr>
        </p:nvSpPr>
        <p:spPr/>
        <p:txBody>
          <a:bodyPr>
            <a:normAutofit/>
          </a:bodyPr>
          <a:lstStyle/>
          <a:p>
            <a:r>
              <a:rPr lang="en-US" sz="2300" dirty="0" smtClean="0"/>
              <a:t>FATCA’s efforts are </a:t>
            </a:r>
            <a:r>
              <a:rPr lang="en-US" sz="2300" dirty="0"/>
              <a:t>aimed at foreign financial </a:t>
            </a:r>
            <a:r>
              <a:rPr lang="en-US" sz="2300" dirty="0" smtClean="0"/>
              <a:t>institutions, requesting cooperation to </a:t>
            </a:r>
            <a:r>
              <a:rPr lang="en-US" sz="2300" dirty="0"/>
              <a:t>prevent tax evasion by U.S. </a:t>
            </a:r>
            <a:r>
              <a:rPr lang="en-US" sz="2300" dirty="0" smtClean="0"/>
              <a:t>taxpayers. </a:t>
            </a:r>
            <a:endParaRPr lang="en-US" sz="2300" dirty="0"/>
          </a:p>
          <a:p>
            <a:r>
              <a:rPr lang="en-US" sz="2300" dirty="0" smtClean="0"/>
              <a:t>Alternatively, the Offshore Voluntary Disclosure Program (OVDP) focuses its efforts on taxpayers, allowing them to come forward and report undeclared foreign income and assets. </a:t>
            </a:r>
          </a:p>
          <a:p>
            <a:r>
              <a:rPr lang="en-US" sz="2300" dirty="0"/>
              <a:t>Participation in the OVDP requires taxpayers to produce relevant foreign financial documentation and forms, including Form 8938. OVDP FAQ 7, 25.</a:t>
            </a:r>
          </a:p>
          <a:p>
            <a:r>
              <a:rPr lang="en-US" sz="2300" dirty="0" smtClean="0"/>
              <a:t>As FATCA becomes more of a reality, foreign </a:t>
            </a:r>
            <a:r>
              <a:rPr lang="en-US" sz="2300" dirty="0"/>
              <a:t>financial </a:t>
            </a:r>
            <a:r>
              <a:rPr lang="en-US" sz="2300" dirty="0" smtClean="0"/>
              <a:t>information will be disclosed to the IRS, with or without taxpayer cooperation. Thus, taxpayers may be encouraged to participate in the OVDP, in an effort to avoid foreign reporting penalties. </a:t>
            </a:r>
            <a:endParaRPr lang="en-US" sz="2300"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35316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and Treasury Circular 230 </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3800" dirty="0" smtClean="0"/>
              <a:t>Treasury Circular 230</a:t>
            </a:r>
          </a:p>
          <a:p>
            <a:r>
              <a:rPr lang="en-US" sz="3400" dirty="0" smtClean="0"/>
              <a:t>Going forward, tax preparers need to be aware of the possible preparer liability in connection to foreign financial reporting. </a:t>
            </a:r>
          </a:p>
          <a:p>
            <a:r>
              <a:rPr lang="en-US" sz="3400" dirty="0" smtClean="0"/>
              <a:t>Under Treasury Circular 230  the following rules apply:</a:t>
            </a:r>
          </a:p>
          <a:p>
            <a:pPr lvl="1"/>
            <a:r>
              <a:rPr lang="en-US" sz="2900" dirty="0" smtClean="0"/>
              <a:t>§10.21:  A practitioner who knows of a client’s noncompliance, omission, or error on tax returns, must advise the client of the </a:t>
            </a:r>
            <a:r>
              <a:rPr lang="en-US" sz="2900" dirty="0"/>
              <a:t>noncompliance, omission, or error and </a:t>
            </a:r>
            <a:r>
              <a:rPr lang="en-US" sz="2900" dirty="0" smtClean="0"/>
              <a:t>let them know of the potential consequences of such. </a:t>
            </a:r>
          </a:p>
          <a:p>
            <a:pPr lvl="1"/>
            <a:r>
              <a:rPr lang="en-US" sz="2900" dirty="0"/>
              <a:t>§ </a:t>
            </a:r>
            <a:r>
              <a:rPr lang="en-US" sz="2900" dirty="0" smtClean="0"/>
              <a:t>10.22:  A practitioner must exercise due diligence, accurately prepare and file returns, and determine the accuracy of representations made by the practitioner to the Department of the Treasury.</a:t>
            </a:r>
          </a:p>
          <a:p>
            <a:pPr lvl="1"/>
            <a:r>
              <a:rPr lang="en-US" sz="2900" dirty="0"/>
              <a:t>§ </a:t>
            </a:r>
            <a:r>
              <a:rPr lang="en-US" sz="2900" dirty="0" smtClean="0"/>
              <a:t>10.33: A practitioner must provide clients with the highest quality representation by establishing the facts, determining the reasonableness of any assumptions or representations, relating the applicable law to the relevant facts, and arriving at a conclusion supported by the law and facts.</a:t>
            </a:r>
          </a:p>
          <a:p>
            <a:pPr lvl="1"/>
            <a:r>
              <a:rPr lang="en-US" sz="2900" dirty="0"/>
              <a:t>§ </a:t>
            </a:r>
            <a:r>
              <a:rPr lang="en-US" sz="2900" dirty="0" smtClean="0"/>
              <a:t>10.34:  A practitioner may not submit documents to the IRS to limit tax in frivolous or intentional disregard of tax rules and they must advise clients of potential penalties that are reasonably likely to result from the position taken on the tax return.</a:t>
            </a:r>
          </a:p>
          <a:p>
            <a:r>
              <a:rPr lang="en-US" sz="3400" dirty="0" smtClean="0"/>
              <a:t>Before the implementation of Form 8938, the preparer only needed the taxpayer’s foreign bank account information to complete Schedule B on Form 1040. Additionally, the preparer need to advise the client of the FBAR filing and the consequences of failing to file the FBAR (which is not attached to a return and does not need to be signed by a return preparer). However, because Form 8938 is part of Form 1040, the preparer who signs the return is now responsible for the foreign financial asset information reporting, and Circular 230 rules apply. </a:t>
            </a:r>
            <a:endParaRPr lang="en-US" sz="3400"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45746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31 Subpoena</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dirty="0"/>
              <a:t>IRS has used Title 31 </a:t>
            </a:r>
            <a:r>
              <a:rPr lang="en-US" dirty="0" smtClean="0"/>
              <a:t>subpoenas (</a:t>
            </a:r>
            <a:r>
              <a:rPr lang="en-US" dirty="0"/>
              <a:t>31 USC § </a:t>
            </a:r>
            <a:r>
              <a:rPr lang="en-US" dirty="0" smtClean="0"/>
              <a:t>3804) to </a:t>
            </a:r>
            <a:r>
              <a:rPr lang="en-US" dirty="0"/>
              <a:t>compel U.S. taxpayers suspected of holding </a:t>
            </a:r>
            <a:r>
              <a:rPr lang="en-US" dirty="0" smtClean="0"/>
              <a:t>foreign financial assets to provide bank </a:t>
            </a:r>
            <a:r>
              <a:rPr lang="en-US" dirty="0"/>
              <a:t>account </a:t>
            </a:r>
            <a:r>
              <a:rPr lang="en-US" dirty="0" smtClean="0"/>
              <a:t>records </a:t>
            </a:r>
            <a:r>
              <a:rPr lang="en-US" dirty="0"/>
              <a:t>and documents for purposes of an </a:t>
            </a:r>
            <a:r>
              <a:rPr lang="en-US" dirty="0" smtClean="0"/>
              <a:t>investigation. </a:t>
            </a:r>
          </a:p>
          <a:p>
            <a:r>
              <a:rPr lang="en-US" dirty="0" smtClean="0"/>
              <a:t>When </a:t>
            </a:r>
            <a:r>
              <a:rPr lang="en-US" dirty="0"/>
              <a:t>subpoenaed, the taxpayer </a:t>
            </a:r>
            <a:r>
              <a:rPr lang="en-US" dirty="0" smtClean="0"/>
              <a:t>must decide whether to disclose potentially </a:t>
            </a:r>
            <a:r>
              <a:rPr lang="en-US" dirty="0"/>
              <a:t>self-incriminating evidence or </a:t>
            </a:r>
            <a:r>
              <a:rPr lang="en-US" dirty="0" smtClean="0"/>
              <a:t>be subject </a:t>
            </a:r>
            <a:r>
              <a:rPr lang="en-US" dirty="0"/>
              <a:t>to civil or criminal </a:t>
            </a:r>
            <a:r>
              <a:rPr lang="en-US" dirty="0" smtClean="0"/>
              <a:t>penalties. It would therefore seem that the taxpayer could invoke the </a:t>
            </a:r>
            <a:r>
              <a:rPr lang="en-US" dirty="0"/>
              <a:t>Fifth Amendment </a:t>
            </a:r>
            <a:r>
              <a:rPr lang="en-US" dirty="0" smtClean="0"/>
              <a:t>right against self-incrimination and refuse to comply. However, the case law does not support this rationale. </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8330148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31 Subpoena</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Required Records Exception</a:t>
            </a:r>
            <a:endParaRPr lang="en-US" dirty="0"/>
          </a:p>
          <a:p>
            <a:r>
              <a:rPr lang="en-US" dirty="0" smtClean="0"/>
              <a:t>In </a:t>
            </a:r>
            <a:r>
              <a:rPr lang="en-US" i="1" dirty="0" smtClean="0"/>
              <a:t>Shapiro </a:t>
            </a:r>
            <a:r>
              <a:rPr lang="en-US" i="1" dirty="0"/>
              <a:t>v. United </a:t>
            </a:r>
            <a:r>
              <a:rPr lang="en-US" i="1" dirty="0" smtClean="0"/>
              <a:t>States </a:t>
            </a:r>
            <a:r>
              <a:rPr lang="en-US" dirty="0" smtClean="0"/>
              <a:t>(1948), </a:t>
            </a:r>
            <a:r>
              <a:rPr lang="en-US" dirty="0"/>
              <a:t>335 U.S. </a:t>
            </a:r>
            <a:r>
              <a:rPr lang="en-US" dirty="0" smtClean="0"/>
              <a:t>1, </a:t>
            </a:r>
            <a:r>
              <a:rPr lang="en-US" dirty="0"/>
              <a:t>68 </a:t>
            </a:r>
            <a:r>
              <a:rPr lang="en-US" dirty="0" err="1"/>
              <a:t>S.Ct</a:t>
            </a:r>
            <a:r>
              <a:rPr lang="en-US" dirty="0"/>
              <a:t>. 1375, </a:t>
            </a:r>
            <a:r>
              <a:rPr lang="en-US" dirty="0" smtClean="0"/>
              <a:t>92 </a:t>
            </a:r>
            <a:r>
              <a:rPr lang="en-US" dirty="0" err="1"/>
              <a:t>L.Ed</a:t>
            </a:r>
            <a:r>
              <a:rPr lang="en-US" dirty="0"/>
              <a:t>. 1787 </a:t>
            </a:r>
            <a:r>
              <a:rPr lang="en-US" dirty="0" smtClean="0"/>
              <a:t>, the government requested a fruit wholesaler’s records of prices. The U.S. Supreme Court ultimately held that the </a:t>
            </a:r>
            <a:r>
              <a:rPr lang="en-US" dirty="0"/>
              <a:t>government can require </a:t>
            </a:r>
            <a:r>
              <a:rPr lang="en-US" dirty="0" smtClean="0"/>
              <a:t>the production of “</a:t>
            </a:r>
            <a:r>
              <a:rPr lang="en-US" dirty="0"/>
              <a:t>essentially regulatory” records where the conduct was not “inherently criminal” and the records have “public aspects” rather than being purely </a:t>
            </a:r>
            <a:r>
              <a:rPr lang="en-US" dirty="0" smtClean="0"/>
              <a:t>personal.</a:t>
            </a:r>
          </a:p>
          <a:p>
            <a:r>
              <a:rPr lang="en-US" dirty="0" smtClean="0"/>
              <a:t>From this holding, the “Required </a:t>
            </a:r>
            <a:r>
              <a:rPr lang="en-US" dirty="0"/>
              <a:t>Records </a:t>
            </a:r>
            <a:r>
              <a:rPr lang="en-US" dirty="0" smtClean="0"/>
              <a:t>Exception” </a:t>
            </a:r>
            <a:r>
              <a:rPr lang="en-US" dirty="0"/>
              <a:t>or the </a:t>
            </a:r>
            <a:r>
              <a:rPr lang="en-US" dirty="0" smtClean="0"/>
              <a:t>“Required </a:t>
            </a:r>
            <a:r>
              <a:rPr lang="en-US" dirty="0"/>
              <a:t>Records </a:t>
            </a:r>
            <a:r>
              <a:rPr lang="en-US" dirty="0" smtClean="0"/>
              <a:t>Doctrine” was born. Thus, when </a:t>
            </a:r>
            <a:r>
              <a:rPr lang="en-US" dirty="0"/>
              <a:t>the government is authorized to regulate an activity, an individual's Fifth Amendment privilege does not prevent the government from imposing recordkeeping, inspection, and reporting requirements as part of a valid regulatory scheme. </a:t>
            </a:r>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282749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31 Subpoena</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Building on </a:t>
            </a:r>
            <a:r>
              <a:rPr lang="en-US" i="1" dirty="0" smtClean="0"/>
              <a:t>Shapiro</a:t>
            </a:r>
            <a:r>
              <a:rPr lang="en-US" dirty="0" smtClean="0"/>
              <a:t>, the Supreme Court articulated three elements of the Required Records Exception in </a:t>
            </a:r>
            <a:r>
              <a:rPr lang="en-US" i="1" dirty="0" err="1"/>
              <a:t>Grosso</a:t>
            </a:r>
            <a:r>
              <a:rPr lang="en-US" i="1" dirty="0"/>
              <a:t> v. United States </a:t>
            </a:r>
            <a:r>
              <a:rPr lang="en-US" dirty="0"/>
              <a:t>(1968), 390 U.S. 62, </a:t>
            </a:r>
            <a:r>
              <a:rPr lang="en-US" dirty="0" smtClean="0"/>
              <a:t>88 </a:t>
            </a:r>
            <a:r>
              <a:rPr lang="en-US" dirty="0" err="1"/>
              <a:t>S.Ct</a:t>
            </a:r>
            <a:r>
              <a:rPr lang="en-US" dirty="0"/>
              <a:t>. 709, </a:t>
            </a:r>
            <a:r>
              <a:rPr lang="en-US" dirty="0" smtClean="0"/>
              <a:t>19 </a:t>
            </a:r>
            <a:r>
              <a:rPr lang="en-US" dirty="0"/>
              <a:t>L.Ed.2d </a:t>
            </a:r>
            <a:r>
              <a:rPr lang="en-US" dirty="0" smtClean="0"/>
              <a:t>906, and </a:t>
            </a:r>
            <a:r>
              <a:rPr lang="en-US" i="1" dirty="0" err="1" smtClean="0"/>
              <a:t>Marchetti</a:t>
            </a:r>
            <a:r>
              <a:rPr lang="en-US" i="1" dirty="0" smtClean="0"/>
              <a:t> </a:t>
            </a:r>
            <a:r>
              <a:rPr lang="en-US" i="1" dirty="0"/>
              <a:t>v. United </a:t>
            </a:r>
            <a:r>
              <a:rPr lang="en-US" i="1" dirty="0" smtClean="0"/>
              <a:t>States</a:t>
            </a:r>
            <a:r>
              <a:rPr lang="en-US" dirty="0" smtClean="0"/>
              <a:t>(1968), </a:t>
            </a:r>
            <a:r>
              <a:rPr lang="en-US" dirty="0"/>
              <a:t>390 U.S. 39, 88 S. Ct. 697, 19 L. Ed. 2d </a:t>
            </a:r>
            <a:r>
              <a:rPr lang="en-US" dirty="0" smtClean="0"/>
              <a:t>889—both cases dealt with whether the Exception applied to the payment of an excise tax on illegal gambling wagers.  The Supreme Court described the three “premises” as follows: </a:t>
            </a:r>
          </a:p>
          <a:p>
            <a:pPr marL="514350" indent="-514350">
              <a:buFont typeface="+mj-lt"/>
              <a:buAutoNum type="arabicPeriod"/>
            </a:pPr>
            <a:r>
              <a:rPr lang="en-US" dirty="0" smtClean="0"/>
              <a:t>the purposes of the inquiry must be essentially regulatory; </a:t>
            </a:r>
          </a:p>
          <a:p>
            <a:pPr marL="514350" indent="-514350">
              <a:buFont typeface="+mj-lt"/>
              <a:buAutoNum type="arabicPeriod"/>
            </a:pPr>
            <a:r>
              <a:rPr lang="en-US" dirty="0" smtClean="0"/>
              <a:t>the information must be obtained by requiring the preservation of records that are customarily kept; and </a:t>
            </a:r>
          </a:p>
          <a:p>
            <a:pPr marL="514350" indent="-514350">
              <a:buFont typeface="+mj-lt"/>
              <a:buAutoNum type="arabicPeriod"/>
            </a:pPr>
            <a:r>
              <a:rPr lang="en-US" dirty="0" smtClean="0"/>
              <a:t>the records must have assumed “public aspects” which render them analogous to public documents.</a:t>
            </a:r>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45526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Who must file?</a:t>
            </a:r>
            <a:endParaRPr lang="en-US" dirty="0"/>
          </a:p>
        </p:txBody>
      </p:sp>
      <p:sp>
        <p:nvSpPr>
          <p:cNvPr id="3" name="Content Placeholder 2"/>
          <p:cNvSpPr>
            <a:spLocks noGrp="1"/>
          </p:cNvSpPr>
          <p:nvPr>
            <p:ph idx="1"/>
          </p:nvPr>
        </p:nvSpPr>
        <p:spPr/>
        <p:txBody>
          <a:bodyPr/>
          <a:lstStyle/>
          <a:p>
            <a:r>
              <a:rPr lang="en-US" dirty="0" smtClean="0"/>
              <a:t>A “specified person” or “specified individual” who is required to file an annual U.S. income tax return or information return, and</a:t>
            </a:r>
            <a:r>
              <a:rPr lang="en-US" dirty="0"/>
              <a:t> </a:t>
            </a:r>
            <a:r>
              <a:rPr lang="en-US" dirty="0" smtClean="0"/>
              <a:t>has an interest in one or more foreign financial assets with an aggregate fair market value exceeding the applicable reporting threshold. I.R.C. §6038D; Treas. Reg. §§1.6038D-1T, -2T.</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3994912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31 Subpoena</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sz="4300" dirty="0" smtClean="0"/>
              <a:t>Four Circuit Courts have addressed the Fifth Amendment challenge to the Required Records Exception.   In all four cases, the Required Records Exception has been applied to render the Fifth Amendment privilege against self-incrimination inapplicable and require an individual to produce records regarding foreign bank accounts.  The cases are as follows:</a:t>
            </a:r>
          </a:p>
          <a:p>
            <a:r>
              <a:rPr lang="en-US" sz="4300" i="1" dirty="0" smtClean="0"/>
              <a:t>In re M.H</a:t>
            </a:r>
            <a:r>
              <a:rPr lang="en-US" sz="4300" dirty="0" smtClean="0"/>
              <a:t>., 648 F.3d 1067 (9th Cir. 2011) cert. denied, 133 S. Ct. 26, 183 L. Ed. 2d 676 (U.S. 2012) : The Ninth Circuit Court held that requiring taxpayers with offshore bank accounts to keep and maintain banking information for government inspection was essentially regulatory in nature. The Court reasoned that having a foreign bank account was not an illegal activity, and the information that taxpayers were required produce was not inherently criminal. </a:t>
            </a:r>
            <a:r>
              <a:rPr lang="en-US" sz="4300" dirty="0"/>
              <a:t>Thus, the required records doctrine applied </a:t>
            </a:r>
            <a:r>
              <a:rPr lang="en-US" sz="4300" dirty="0" smtClean="0"/>
              <a:t>to </a:t>
            </a:r>
            <a:r>
              <a:rPr lang="en-US" sz="4300" dirty="0"/>
              <a:t>bring records requested outside the scope of the Fifth Amendment privilege. </a:t>
            </a:r>
            <a:endParaRPr lang="en-US" sz="4300" dirty="0" smtClean="0"/>
          </a:p>
          <a:p>
            <a:r>
              <a:rPr lang="en-US" sz="4300" i="1" dirty="0" smtClean="0"/>
              <a:t>In re Special February 2011-1 Grand Jury Subpoena Dated September 12, 2011</a:t>
            </a:r>
            <a:r>
              <a:rPr lang="en-US" sz="4300" dirty="0" smtClean="0"/>
              <a:t>, 691 F.3d 903 (7th Cir. 2012) </a:t>
            </a:r>
            <a:r>
              <a:rPr lang="en-US" sz="4300" i="1" dirty="0" smtClean="0"/>
              <a:t>cert. denied</a:t>
            </a:r>
            <a:r>
              <a:rPr lang="en-US" sz="4300" dirty="0" smtClean="0"/>
              <a:t>, 133 S. Ct. 2338, 185 L. Ed. 2d 1064 (U.S. 2013):The Seventh Circuit held that the Fifth Amendment did not protect the taxpayer from producing foreign financial records in response to a grand jury subpoena. The Court reasoned: “The </a:t>
            </a:r>
            <a:r>
              <a:rPr lang="en-US" sz="4300" dirty="0"/>
              <a:t>voluntary choice to engage in an activity that imposes record-keeping requirements under a valid civil regulatory scheme carries consequences, perhaps the most significant of which, is the possibility that those records might have to be turned over upon demand, notwithstanding any Fifth Amendment privilege</a:t>
            </a:r>
            <a:r>
              <a:rPr lang="en-US" sz="4300" dirty="0" smtClean="0"/>
              <a:t>.”  </a:t>
            </a:r>
          </a:p>
          <a:p>
            <a:pPr marL="0" indent="0">
              <a:buNone/>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7103972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31 Subpoena</a:t>
            </a:r>
            <a:endParaRPr lang="en-US" dirty="0"/>
          </a:p>
        </p:txBody>
      </p:sp>
      <p:sp>
        <p:nvSpPr>
          <p:cNvPr id="3" name="Content Placeholder 2"/>
          <p:cNvSpPr>
            <a:spLocks noGrp="1"/>
          </p:cNvSpPr>
          <p:nvPr>
            <p:ph idx="1"/>
          </p:nvPr>
        </p:nvSpPr>
        <p:spPr/>
        <p:txBody>
          <a:bodyPr>
            <a:normAutofit fontScale="62500" lnSpcReduction="20000"/>
          </a:bodyPr>
          <a:lstStyle/>
          <a:p>
            <a:r>
              <a:rPr lang="en-US" i="1" dirty="0" smtClean="0"/>
              <a:t>In re Grand Jury Subpoena</a:t>
            </a:r>
            <a:r>
              <a:rPr lang="en-US" dirty="0" smtClean="0"/>
              <a:t>, 696 F.3d 428 (5th Cir. 2012): The Fifth Circuit held that taxpayers using offshore bank accounts to keep and maintain banking information for government inspection was essentially regulatory in nature. Accordingly, the Required Records Exception precluded Fifth Amendment protection and taxpayer was required to bring records of foreign bank accounts, which were requested pursuant to a grand jury proceeding.</a:t>
            </a:r>
          </a:p>
          <a:p>
            <a:r>
              <a:rPr lang="en-US" i="1" dirty="0" smtClean="0"/>
              <a:t>In re Grand Jury Proceedings</a:t>
            </a:r>
            <a:r>
              <a:rPr lang="en-US" dirty="0" smtClean="0"/>
              <a:t>, No. 4-10, 707 F.3d 1262 (11th Cir. 2013): The Eleventh Circuit held that the taxpayer's and his wife's foreign financial account records had “public aspects,” thus weighing in favor of finding that those records fell within Required Records Exception to Fifth Amendment privilege for purposes of the grand jury subpoena. The Court noted that the taxpayer and his wife were required to keep these records by valid regulatory scheme—regardless of fact that they were only required to submit an FBAR—and, further, Treasury Department shared information it collected regarding those records with other agencies. </a:t>
            </a:r>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4424467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FACTA News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In early July 2013, the Swiss government revealed a program that permits about a dozen Swiss banks </a:t>
            </a:r>
            <a:r>
              <a:rPr lang="en-US" dirty="0"/>
              <a:t>being </a:t>
            </a:r>
            <a:r>
              <a:rPr lang="en-US" dirty="0" smtClean="0"/>
              <a:t>investigated by </a:t>
            </a:r>
            <a:r>
              <a:rPr lang="en-US" dirty="0"/>
              <a:t>the U.S. </a:t>
            </a:r>
            <a:r>
              <a:rPr lang="en-US" dirty="0" smtClean="0"/>
              <a:t>DOJ </a:t>
            </a:r>
            <a:r>
              <a:rPr lang="en-US" dirty="0"/>
              <a:t>to hand over "leaver </a:t>
            </a:r>
            <a:r>
              <a:rPr lang="en-US" dirty="0" smtClean="0"/>
              <a:t>lists“, that is, information </a:t>
            </a:r>
            <a:r>
              <a:rPr lang="en-US" dirty="0"/>
              <a:t>on U.S. clients' accounts that </a:t>
            </a:r>
            <a:r>
              <a:rPr lang="en-US" dirty="0" smtClean="0"/>
              <a:t>were transferred </a:t>
            </a:r>
            <a:r>
              <a:rPr lang="en-US" dirty="0"/>
              <a:t>to other </a:t>
            </a:r>
            <a:r>
              <a:rPr lang="en-US" dirty="0" smtClean="0"/>
              <a:t>Swiss banking institutions when the </a:t>
            </a:r>
            <a:r>
              <a:rPr lang="en-US" dirty="0"/>
              <a:t>U.S. began targeting overseas tax </a:t>
            </a:r>
            <a:r>
              <a:rPr lang="en-US" dirty="0" smtClean="0"/>
              <a:t>evasion.</a:t>
            </a:r>
            <a:r>
              <a:rPr lang="en-US" dirty="0"/>
              <a:t> Credit Suisse and the Zurich Cantonal Bank (</a:t>
            </a:r>
            <a:r>
              <a:rPr lang="en-US" dirty="0" err="1"/>
              <a:t>Zürcher</a:t>
            </a:r>
            <a:r>
              <a:rPr lang="en-US" dirty="0"/>
              <a:t> </a:t>
            </a:r>
            <a:r>
              <a:rPr lang="en-US" dirty="0" err="1"/>
              <a:t>Kantonalbank</a:t>
            </a:r>
            <a:r>
              <a:rPr lang="en-US" dirty="0"/>
              <a:t>) are the first banks in Switzerland that will provide to the IRS a “leaver list.” </a:t>
            </a:r>
            <a:endParaRPr lang="en-US" dirty="0" smtClean="0"/>
          </a:p>
          <a:p>
            <a:r>
              <a:rPr lang="en-US" dirty="0" smtClean="0"/>
              <a:t>The </a:t>
            </a:r>
            <a:r>
              <a:rPr lang="en-US" dirty="0"/>
              <a:t>Swiss Broadcasting Corporation has reported that although names and account details will not be handed over to the U.S. authorities, the disclosure will include the number of </a:t>
            </a:r>
            <a:r>
              <a:rPr lang="en-US" dirty="0" smtClean="0"/>
              <a:t>“leavers</a:t>
            </a:r>
            <a:r>
              <a:rPr lang="en-US" dirty="0"/>
              <a:t>”, the amount of assets transferred, and the names of the destination financial entities. </a:t>
            </a:r>
          </a:p>
          <a:p>
            <a:r>
              <a:rPr lang="en-US" dirty="0"/>
              <a:t>Furthermore,  U.S. cannot go on a “fishing expedition” by making a broad request to Switzerland in hopes finding U.S. account holders who have committed tax fraud. The requests must be well defined and indicate that the targeted individual has committed tax fraud. </a:t>
            </a:r>
          </a:p>
          <a:p>
            <a:pPr marL="0" indent="0">
              <a:buNone/>
            </a:pPr>
            <a:endParaRPr lang="en-US" dirty="0" smtClean="0"/>
          </a:p>
          <a:p>
            <a:pPr marL="0" indent="0">
              <a:buNone/>
            </a:pPr>
            <a:r>
              <a:rPr lang="en-US" dirty="0" smtClean="0"/>
              <a:t>See </a:t>
            </a:r>
            <a:r>
              <a:rPr lang="en-US" dirty="0" err="1" smtClean="0"/>
              <a:t>Zsuzsanna</a:t>
            </a:r>
            <a:r>
              <a:rPr lang="en-US" dirty="0" smtClean="0"/>
              <a:t> </a:t>
            </a:r>
            <a:r>
              <a:rPr lang="en-US" dirty="0"/>
              <a:t>Kadar,</a:t>
            </a:r>
            <a:r>
              <a:rPr lang="en-US" i="1" dirty="0"/>
              <a:t> Credit Suisse to provide “leaver list” to the U.S</a:t>
            </a:r>
            <a:r>
              <a:rPr lang="en-US" dirty="0"/>
              <a:t>., International Taxes Weekly </a:t>
            </a:r>
            <a:r>
              <a:rPr lang="en-US" dirty="0" smtClean="0"/>
              <a:t>Newsletter Volume </a:t>
            </a:r>
            <a:r>
              <a:rPr lang="en-US" dirty="0"/>
              <a:t>5, No. 33 (Preview Documents for the week of 08/06/2013</a:t>
            </a:r>
            <a:r>
              <a:rPr lang="en-US" dirty="0" smtClean="0"/>
              <a:t>); and </a:t>
            </a:r>
            <a:r>
              <a:rPr lang="en-US" dirty="0"/>
              <a:t>WSJ: Swiss banks near deal on U.S. tax information, RIA International Taxes Weekly Newsletter  (07/16/2013)</a:t>
            </a:r>
          </a:p>
          <a:p>
            <a:pPr lvl="1"/>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8972130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FATCA News</a:t>
            </a:r>
            <a:endParaRPr lang="en-US" dirty="0"/>
          </a:p>
        </p:txBody>
      </p:sp>
      <p:sp>
        <p:nvSpPr>
          <p:cNvPr id="3" name="Content Placeholder 2"/>
          <p:cNvSpPr>
            <a:spLocks noGrp="1"/>
          </p:cNvSpPr>
          <p:nvPr>
            <p:ph idx="1"/>
          </p:nvPr>
        </p:nvSpPr>
        <p:spPr/>
        <p:txBody>
          <a:bodyPr>
            <a:normAutofit fontScale="70000" lnSpcReduction="20000"/>
          </a:bodyPr>
          <a:lstStyle/>
          <a:p>
            <a:r>
              <a:rPr lang="en-US" dirty="0"/>
              <a:t>In </a:t>
            </a:r>
            <a:r>
              <a:rPr lang="en-US" dirty="0" smtClean="0"/>
              <a:t>light of the growing awareness foreign financial </a:t>
            </a:r>
            <a:r>
              <a:rPr lang="en-US" dirty="0"/>
              <a:t>institutions </a:t>
            </a:r>
            <a:r>
              <a:rPr lang="en-US" dirty="0" smtClean="0"/>
              <a:t>have in regard to FATCA compliance, several </a:t>
            </a:r>
            <a:r>
              <a:rPr lang="en-US" dirty="0"/>
              <a:t>other major </a:t>
            </a:r>
            <a:r>
              <a:rPr lang="en-US" dirty="0" smtClean="0"/>
              <a:t>developments have recently occurred (BNA </a:t>
            </a:r>
            <a:r>
              <a:rPr lang="en-US" dirty="0"/>
              <a:t>Daily Tax Report, July 9, </a:t>
            </a:r>
            <a:r>
              <a:rPr lang="en-US" dirty="0" smtClean="0"/>
              <a:t>2013): </a:t>
            </a:r>
          </a:p>
          <a:p>
            <a:pPr lvl="1"/>
            <a:r>
              <a:rPr lang="en-US" dirty="0" smtClean="0"/>
              <a:t>Israeli </a:t>
            </a:r>
            <a:r>
              <a:rPr lang="en-US" dirty="0"/>
              <a:t>banking </a:t>
            </a:r>
            <a:r>
              <a:rPr lang="en-US" dirty="0" smtClean="0"/>
              <a:t>officials have reported that </a:t>
            </a:r>
            <a:r>
              <a:rPr lang="en-US" dirty="0"/>
              <a:t>Americans have withdrawn billions from Israeli banks due to </a:t>
            </a:r>
            <a:r>
              <a:rPr lang="en-US" dirty="0" smtClean="0"/>
              <a:t>FATCA. BNA </a:t>
            </a:r>
            <a:r>
              <a:rPr lang="en-US" dirty="0"/>
              <a:t>Daily Tax Report, July 8, </a:t>
            </a:r>
            <a:r>
              <a:rPr lang="en-US" dirty="0" smtClean="0"/>
              <a:t>2013. </a:t>
            </a:r>
          </a:p>
          <a:p>
            <a:pPr lvl="1"/>
            <a:r>
              <a:rPr lang="en-US" dirty="0" smtClean="0"/>
              <a:t>Russia has enacted </a:t>
            </a:r>
            <a:r>
              <a:rPr lang="en-US" dirty="0"/>
              <a:t>legislation to </a:t>
            </a:r>
            <a:r>
              <a:rPr lang="en-US" dirty="0" smtClean="0"/>
              <a:t>comply with FATCA. BNA </a:t>
            </a:r>
            <a:r>
              <a:rPr lang="en-US" dirty="0"/>
              <a:t>Daily Tax Report, July 8, </a:t>
            </a:r>
            <a:r>
              <a:rPr lang="en-US" dirty="0" smtClean="0"/>
              <a:t>2013. </a:t>
            </a:r>
          </a:p>
          <a:p>
            <a:pPr lvl="1"/>
            <a:r>
              <a:rPr lang="en-US" dirty="0" smtClean="0"/>
              <a:t>Germany's </a:t>
            </a:r>
            <a:r>
              <a:rPr lang="en-US" dirty="0"/>
              <a:t>upper house approved a bill to implement </a:t>
            </a:r>
            <a:r>
              <a:rPr lang="en-US" dirty="0" smtClean="0"/>
              <a:t>FATCA. BNA </a:t>
            </a:r>
            <a:r>
              <a:rPr lang="en-US" dirty="0"/>
              <a:t>Daily Tax Report, July 8, </a:t>
            </a:r>
            <a:r>
              <a:rPr lang="en-US" dirty="0" smtClean="0"/>
              <a:t>2013. </a:t>
            </a:r>
          </a:p>
          <a:p>
            <a:pPr lvl="1"/>
            <a:r>
              <a:rPr lang="en-US" dirty="0" smtClean="0"/>
              <a:t>Chile reports that </a:t>
            </a:r>
            <a:r>
              <a:rPr lang="en-US" dirty="0"/>
              <a:t>the U.S. has begun the process for an intergovernmental </a:t>
            </a:r>
            <a:r>
              <a:rPr lang="en-US" dirty="0" smtClean="0"/>
              <a:t>agreement. BNA </a:t>
            </a:r>
            <a:r>
              <a:rPr lang="en-US" dirty="0"/>
              <a:t>Daily Tax Report, July 10, </a:t>
            </a:r>
            <a:r>
              <a:rPr lang="en-US" dirty="0" smtClean="0"/>
              <a:t>2013. </a:t>
            </a:r>
          </a:p>
          <a:p>
            <a:pPr lvl="1"/>
            <a:r>
              <a:rPr lang="en-US" dirty="0" smtClean="0"/>
              <a:t>The </a:t>
            </a:r>
            <a:r>
              <a:rPr lang="en-US" dirty="0"/>
              <a:t>EU </a:t>
            </a:r>
            <a:r>
              <a:rPr lang="en-US" dirty="0" smtClean="0"/>
              <a:t>anticipates </a:t>
            </a:r>
            <a:r>
              <a:rPr lang="en-US" dirty="0"/>
              <a:t>reciprocity with respect to investor information disclosure from the U.S. </a:t>
            </a:r>
            <a:r>
              <a:rPr lang="en-US" dirty="0" smtClean="0"/>
              <a:t>BNA </a:t>
            </a:r>
            <a:r>
              <a:rPr lang="en-US" dirty="0"/>
              <a:t>Daily Tax Report, July 8, </a:t>
            </a:r>
            <a:r>
              <a:rPr lang="en-US" dirty="0" smtClean="0"/>
              <a:t>2013. </a:t>
            </a:r>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266002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Advice</a:t>
            </a:r>
            <a:endParaRPr lang="en-US" dirty="0"/>
          </a:p>
        </p:txBody>
      </p:sp>
      <p:sp>
        <p:nvSpPr>
          <p:cNvPr id="3" name="Content Placeholder 2"/>
          <p:cNvSpPr>
            <a:spLocks noGrp="1"/>
          </p:cNvSpPr>
          <p:nvPr>
            <p:ph idx="1"/>
          </p:nvPr>
        </p:nvSpPr>
        <p:spPr/>
        <p:txBody>
          <a:bodyPr/>
          <a:lstStyle/>
          <a:p>
            <a:r>
              <a:rPr lang="en-US" dirty="0" smtClean="0"/>
              <a:t>(Stories from Accountants)</a:t>
            </a: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057104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Who must file?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 “specified person” is defined in the Regulations as any “specified individual” who is: </a:t>
            </a:r>
          </a:p>
          <a:p>
            <a:pPr marL="514350" indent="-514350">
              <a:buFont typeface="+mj-lt"/>
              <a:buAutoNum type="arabicPeriod"/>
            </a:pPr>
            <a:r>
              <a:rPr lang="en-US" dirty="0" smtClean="0"/>
              <a:t>A U.S. citizen;</a:t>
            </a:r>
          </a:p>
          <a:p>
            <a:pPr marL="514350" indent="-514350">
              <a:buFont typeface="+mj-lt"/>
              <a:buAutoNum type="arabicPeriod"/>
            </a:pPr>
            <a:r>
              <a:rPr lang="en-US" dirty="0" smtClean="0"/>
              <a:t>A resident alien for any portion of the taxable year;</a:t>
            </a:r>
          </a:p>
          <a:p>
            <a:pPr marL="514350" indent="-514350">
              <a:buFont typeface="+mj-lt"/>
              <a:buAutoNum type="arabicPeriod"/>
            </a:pPr>
            <a:r>
              <a:rPr lang="en-US" dirty="0" smtClean="0"/>
              <a:t>A nonresident alien who has elected to be taxed as a U.S. resident under §6013(g) or (h); or</a:t>
            </a:r>
          </a:p>
          <a:p>
            <a:pPr marL="514350" indent="-514350">
              <a:buFont typeface="+mj-lt"/>
              <a:buAutoNum type="arabicPeriod"/>
            </a:pPr>
            <a:r>
              <a:rPr lang="en-US" dirty="0" smtClean="0"/>
              <a:t>A nonresident alien who is a bona fide resident of Puerto Rico or a §931 U.S. possession (American Samoa, Guam, the Northern Mariana Islands, Puerto Rico, and the U.S. Virgin Islands). </a:t>
            </a:r>
          </a:p>
          <a:p>
            <a:pPr marL="0" indent="0">
              <a:buNone/>
            </a:pPr>
            <a:r>
              <a:rPr lang="en-US" dirty="0" smtClean="0"/>
              <a:t>See Treas. Reg. §1.6038D-1T(a)(1)-(5). </a:t>
            </a:r>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642028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8938: Who must file?</a:t>
            </a:r>
            <a:endParaRPr lang="en-US" dirty="0"/>
          </a:p>
        </p:txBody>
      </p:sp>
      <p:sp>
        <p:nvSpPr>
          <p:cNvPr id="3" name="Content Placeholder 2"/>
          <p:cNvSpPr>
            <a:spLocks noGrp="1"/>
          </p:cNvSpPr>
          <p:nvPr>
            <p:ph idx="1"/>
          </p:nvPr>
        </p:nvSpPr>
        <p:spPr/>
        <p:txBody>
          <a:bodyPr>
            <a:normAutofit lnSpcReduction="10000"/>
          </a:bodyPr>
          <a:lstStyle/>
          <a:p>
            <a:r>
              <a:rPr lang="en-US" dirty="0" smtClean="0"/>
              <a:t>Reporting </a:t>
            </a:r>
            <a:r>
              <a:rPr lang="en-US" dirty="0"/>
              <a:t>by domestic entities </a:t>
            </a:r>
            <a:r>
              <a:rPr lang="en-US" dirty="0" smtClean="0"/>
              <a:t>with interests </a:t>
            </a:r>
            <a:r>
              <a:rPr lang="en-US" dirty="0"/>
              <a:t>in specified foreign financial assets is not currently required as the final regulations have yet to be issued on this provision. </a:t>
            </a:r>
            <a:r>
              <a:rPr lang="en-US" dirty="0" smtClean="0"/>
              <a:t>Notice 2013-10, 2013-8 I.R.B. 503.</a:t>
            </a:r>
          </a:p>
          <a:p>
            <a:r>
              <a:rPr lang="en-US" dirty="0" smtClean="0"/>
              <a:t>At this time, the </a:t>
            </a:r>
            <a:r>
              <a:rPr lang="en-US" dirty="0"/>
              <a:t>IRS has issued proposed rules that would apply the same reporting regime </a:t>
            </a:r>
            <a:r>
              <a:rPr lang="en-US" dirty="0" smtClean="0"/>
              <a:t>to </a:t>
            </a:r>
            <a:r>
              <a:rPr lang="en-US" dirty="0"/>
              <a:t>domestic entities. </a:t>
            </a:r>
            <a:r>
              <a:rPr lang="en-US" dirty="0" smtClean="0"/>
              <a:t>Prop. Treas. Reg. </a:t>
            </a:r>
            <a:r>
              <a:rPr lang="en-US" dirty="0"/>
              <a:t>§</a:t>
            </a:r>
            <a:r>
              <a:rPr lang="en-US" dirty="0" smtClean="0"/>
              <a:t>1.6038D-6. </a:t>
            </a:r>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2078903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a:t>
            </a:r>
            <a:br>
              <a:rPr lang="en-US" dirty="0" smtClean="0"/>
            </a:br>
            <a:r>
              <a:rPr lang="en-US" dirty="0" smtClean="0"/>
              <a:t>Specified Foreign Financial Assets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“Specified foreign financial assets” are defined as: </a:t>
            </a:r>
          </a:p>
          <a:p>
            <a:pPr marL="514350" indent="-514350">
              <a:buFont typeface="+mj-lt"/>
              <a:buAutoNum type="arabicPeriod"/>
            </a:pPr>
            <a:r>
              <a:rPr lang="en-US" dirty="0" smtClean="0"/>
              <a:t>Financial accounts (e.g. bank accounts, mutual funds, hedge funds, private equity funds) that are maintained by a foreign financial institution including financial institutions that are organized under the laws of a U.S. possession; and</a:t>
            </a:r>
          </a:p>
          <a:p>
            <a:pPr marL="514350" indent="-514350">
              <a:buFont typeface="+mj-lt"/>
              <a:buAutoNum type="arabicPeriod"/>
            </a:pPr>
            <a:r>
              <a:rPr lang="en-US" dirty="0" smtClean="0"/>
              <a:t>To the extent not held in an account at a financial institution:</a:t>
            </a:r>
          </a:p>
          <a:p>
            <a:pPr marL="971550" lvl="1" indent="-571500">
              <a:buFont typeface="+mj-lt"/>
              <a:buAutoNum type="romanLcPeriod"/>
            </a:pPr>
            <a:r>
              <a:rPr lang="en-US" dirty="0" smtClean="0"/>
              <a:t>Stocks or securities issued by foreign persons; </a:t>
            </a:r>
          </a:p>
          <a:p>
            <a:pPr marL="914400" lvl="1" indent="-514350">
              <a:buFont typeface="+mj-lt"/>
              <a:buAutoNum type="romanLcPeriod"/>
            </a:pPr>
            <a:r>
              <a:rPr lang="en-US" dirty="0" smtClean="0"/>
              <a:t>Any other financial instrument or contract held for investment that is issued by foreign person or has a foreign person as a counterparty; and </a:t>
            </a:r>
          </a:p>
          <a:p>
            <a:pPr marL="914400" lvl="1" indent="-514350">
              <a:buFont typeface="+mj-lt"/>
              <a:buAutoNum type="romanLcPeriod"/>
            </a:pPr>
            <a:r>
              <a:rPr lang="en-US" dirty="0" smtClean="0"/>
              <a:t>Any interest in a foreign entity.</a:t>
            </a:r>
          </a:p>
          <a:p>
            <a:pPr marL="400050" lvl="1" indent="0">
              <a:buNone/>
            </a:pPr>
            <a:endParaRPr lang="en-US" dirty="0" smtClean="0"/>
          </a:p>
          <a:p>
            <a:pPr marL="0" lvl="1" indent="0">
              <a:buNone/>
            </a:pPr>
            <a:r>
              <a:rPr lang="en-US" dirty="0" smtClean="0"/>
              <a:t>IRC §6038D(b); Treas. Reg. §1.6038D-1T(a)(6); Treas. Reg. § 1.6038D–3T(a)(2)</a:t>
            </a:r>
            <a:endParaRPr lang="en-US" dirty="0"/>
          </a:p>
          <a:p>
            <a:pPr marL="0" lvl="1" indent="0">
              <a:buNone/>
            </a:pPr>
            <a:endParaRPr lang="en-US" dirty="0" smtClean="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19382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a:t>
            </a:r>
            <a:br>
              <a:rPr lang="en-US" dirty="0" smtClean="0"/>
            </a:br>
            <a:r>
              <a:rPr lang="en-US" dirty="0" smtClean="0"/>
              <a:t>Specified Foreign Financial Assets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Examples of specified foreign financial assets other than financial accounts include:</a:t>
            </a:r>
          </a:p>
          <a:p>
            <a:pPr marL="514350" indent="-514350">
              <a:buFont typeface="+mj-lt"/>
              <a:buAutoNum type="arabicPeriod"/>
            </a:pPr>
            <a:r>
              <a:rPr lang="en-US" dirty="0" smtClean="0"/>
              <a:t>Stock issued by a foreign corporation;</a:t>
            </a:r>
          </a:p>
          <a:p>
            <a:pPr marL="514350" indent="-514350">
              <a:buFont typeface="+mj-lt"/>
              <a:buAutoNum type="arabicPeriod"/>
            </a:pPr>
            <a:r>
              <a:rPr lang="en-US" dirty="0" smtClean="0"/>
              <a:t>A capital or profit interest in a foreign partnership; </a:t>
            </a:r>
          </a:p>
          <a:p>
            <a:pPr marL="514350" indent="-514350">
              <a:buFont typeface="+mj-lt"/>
              <a:buAutoNum type="arabicPeriod"/>
            </a:pPr>
            <a:r>
              <a:rPr lang="en-US" dirty="0" smtClean="0"/>
              <a:t>Debt issued by a foreign person, including a note, bond or debenture; </a:t>
            </a:r>
          </a:p>
          <a:p>
            <a:pPr marL="514350" indent="-514350">
              <a:buFont typeface="+mj-lt"/>
              <a:buAutoNum type="arabicPeriod"/>
            </a:pPr>
            <a:r>
              <a:rPr lang="en-US" dirty="0" smtClean="0"/>
              <a:t>An interest in a foreign trust;</a:t>
            </a:r>
          </a:p>
          <a:p>
            <a:pPr marL="514350" indent="-514350">
              <a:buFont typeface="+mj-lt"/>
              <a:buAutoNum type="arabicPeriod"/>
            </a:pPr>
            <a:r>
              <a:rPr lang="en-US" dirty="0" smtClean="0"/>
              <a:t>An interest in various financial swaps or similar agreement with a foreign counterparty (e.g. interest rate, currency, equity, and commodity swaps); and</a:t>
            </a:r>
          </a:p>
          <a:p>
            <a:pPr marL="514350" indent="-514350">
              <a:buFont typeface="+mj-lt"/>
              <a:buAutoNum type="arabicPeriod"/>
            </a:pPr>
            <a:r>
              <a:rPr lang="en-US" dirty="0" smtClean="0"/>
              <a:t>Any derivative instrument, including options, in relation to any of the other examples or with respect to any currency or commodity entered into with a foreign counterparty or issuer. </a:t>
            </a:r>
          </a:p>
          <a:p>
            <a:pPr marL="0" indent="0">
              <a:buNone/>
            </a:pPr>
            <a:r>
              <a:rPr lang="en-US" dirty="0" smtClean="0"/>
              <a:t>Treas. Reg. §1.6038D-3T(d). </a:t>
            </a:r>
            <a:endParaRPr lang="en-US" dirty="0"/>
          </a:p>
          <a:p>
            <a:pPr marL="0" indent="0">
              <a:buNone/>
            </a:pPr>
            <a:endParaRPr lang="en-US" dirty="0" smtClean="0"/>
          </a:p>
          <a:p>
            <a:pPr marL="514350" indent="-514350">
              <a:buFont typeface="+mj-lt"/>
              <a:buAutoNum type="arabicPeriod"/>
            </a:pPr>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38912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Interest in Specified Foreign Financial Asset</a:t>
            </a:r>
            <a:endParaRPr lang="en-US" dirty="0"/>
          </a:p>
        </p:txBody>
      </p:sp>
      <p:sp>
        <p:nvSpPr>
          <p:cNvPr id="3" name="Content Placeholder 2"/>
          <p:cNvSpPr>
            <a:spLocks noGrp="1"/>
          </p:cNvSpPr>
          <p:nvPr>
            <p:ph idx="1"/>
          </p:nvPr>
        </p:nvSpPr>
        <p:spPr/>
        <p:txBody>
          <a:bodyPr>
            <a:normAutofit fontScale="85000" lnSpcReduction="20000"/>
          </a:bodyPr>
          <a:lstStyle/>
          <a:p>
            <a:r>
              <a:rPr lang="en-US" dirty="0"/>
              <a:t>A specified person has an </a:t>
            </a:r>
            <a:r>
              <a:rPr lang="en-US" dirty="0" smtClean="0"/>
              <a:t>“interest” </a:t>
            </a:r>
            <a:r>
              <a:rPr lang="en-US" dirty="0"/>
              <a:t>in a specified foreign financial asset if </a:t>
            </a:r>
            <a:r>
              <a:rPr lang="en-US" dirty="0" smtClean="0"/>
              <a:t>any </a:t>
            </a:r>
            <a:r>
              <a:rPr lang="en-US" dirty="0"/>
              <a:t>income, gains, losses, deductions, credits, gross proceeds, or distributions attributable to the holding or disposition of the specified foreign financial asset </a:t>
            </a:r>
            <a:r>
              <a:rPr lang="en-US" dirty="0" smtClean="0"/>
              <a:t>would </a:t>
            </a:r>
            <a:r>
              <a:rPr lang="en-US" dirty="0"/>
              <a:t>be required to be </a:t>
            </a:r>
            <a:r>
              <a:rPr lang="en-US" dirty="0" smtClean="0"/>
              <a:t>reported on an annual </a:t>
            </a:r>
            <a:r>
              <a:rPr lang="en-US" dirty="0"/>
              <a:t>return. </a:t>
            </a:r>
            <a:endParaRPr lang="en-US" dirty="0" smtClean="0"/>
          </a:p>
          <a:p>
            <a:r>
              <a:rPr lang="en-US" dirty="0" smtClean="0"/>
              <a:t>A </a:t>
            </a:r>
            <a:r>
              <a:rPr lang="en-US" dirty="0"/>
              <a:t>specified person has an </a:t>
            </a:r>
            <a:r>
              <a:rPr lang="en-US" dirty="0" smtClean="0"/>
              <a:t>“interest” even </a:t>
            </a:r>
            <a:r>
              <a:rPr lang="en-US" dirty="0"/>
              <a:t>if no income, gains, losses, deductions, credits, gross proceeds, or distributions are attributable to the holding or disposition of the specified foreign financial asset for the taxable </a:t>
            </a:r>
            <a:r>
              <a:rPr lang="en-US" dirty="0" smtClean="0"/>
              <a:t>year.</a:t>
            </a:r>
          </a:p>
          <a:p>
            <a:pPr marL="0" indent="0">
              <a:buNone/>
            </a:pPr>
            <a:r>
              <a:rPr lang="en-US" dirty="0" smtClean="0"/>
              <a:t>Treas. Reg. §1.6038D-2T(b)(1). </a:t>
            </a:r>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923057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8938: Reporting Thresholds Domestic Taxpayers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Unmarried taxpayers or married taxpayers filing separate income tax returns</a:t>
            </a:r>
            <a:r>
              <a:rPr lang="en-US" dirty="0" smtClean="0"/>
              <a:t>: The total value of specified foreign financial assets exceeds $50,000 on the last day of the taxable year or $75,000 at any time during such year. Treas. Reg. §1.6038D-2T(a)(1). </a:t>
            </a:r>
          </a:p>
          <a:p>
            <a:r>
              <a:rPr lang="en-US" b="1" dirty="0" smtClean="0"/>
              <a:t>Married taxpayers filing a joint return</a:t>
            </a:r>
            <a:r>
              <a:rPr lang="en-US" dirty="0" smtClean="0"/>
              <a:t>: The total value of specified foreign financial assets exceeds $100,000 on the last day of the taxable year or $150,000 at any time during such year. Treas. Reg. </a:t>
            </a:r>
            <a:r>
              <a:rPr lang="en-US" dirty="0"/>
              <a:t>§</a:t>
            </a:r>
            <a:r>
              <a:rPr lang="en-US" dirty="0" smtClean="0"/>
              <a:t>1.6038D-2T(a</a:t>
            </a:r>
            <a:r>
              <a:rPr lang="en-US" dirty="0"/>
              <a:t>)(2</a:t>
            </a:r>
            <a:r>
              <a:rPr lang="en-US" dirty="0" smtClean="0"/>
              <a:t>).</a:t>
            </a:r>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00621284  </a:t>
            </a:r>
            <a:endParaRPr lang="en-US" dirty="0"/>
          </a:p>
        </p:txBody>
      </p:sp>
    </p:spTree>
    <p:extLst>
      <p:ext uri="{BB962C8B-B14F-4D97-AF65-F5344CB8AC3E}">
        <p14:creationId xmlns:p14="http://schemas.microsoft.com/office/powerpoint/2010/main" val="1298216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1584</TotalTime>
  <Words>4585</Words>
  <Application>Microsoft Office PowerPoint</Application>
  <PresentationFormat>On-screen Show (4:3)</PresentationFormat>
  <Paragraphs>230</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FATCA’s Form 8938  Reporting Obligations </vt:lpstr>
      <vt:lpstr>Form 8938</vt:lpstr>
      <vt:lpstr>Form 8938: Who must file?</vt:lpstr>
      <vt:lpstr>Form 8938: Who must file?</vt:lpstr>
      <vt:lpstr>Form 8938: Who must file?</vt:lpstr>
      <vt:lpstr>Form 8938:  Specified Foreign Financial Assets</vt:lpstr>
      <vt:lpstr>Form 8938:  Specified Foreign Financial Assets</vt:lpstr>
      <vt:lpstr>Form 8938: Interest in Specified Foreign Financial Asset</vt:lpstr>
      <vt:lpstr>Form 8938: Reporting Thresholds Domestic Taxpayers</vt:lpstr>
      <vt:lpstr>Form 8938: Reporting Thresholds Taxpayers Living Abroad</vt:lpstr>
      <vt:lpstr>Form 8938: Valuing the Asset</vt:lpstr>
      <vt:lpstr>Form 8938: Valuing the Asset</vt:lpstr>
      <vt:lpstr>Form 8938: Notable Exceptions from Filing</vt:lpstr>
      <vt:lpstr>Form 8938: Mechanics of Filing</vt:lpstr>
      <vt:lpstr>Form 8938: Mechanics of Filing</vt:lpstr>
      <vt:lpstr>Form 8938: Penalties</vt:lpstr>
      <vt:lpstr>Form 8938: Penalties</vt:lpstr>
      <vt:lpstr>Form 8938: Penalties</vt:lpstr>
      <vt:lpstr>Form 8938: Penalties</vt:lpstr>
      <vt:lpstr>Form 8938 and the FBAR</vt:lpstr>
      <vt:lpstr>Form 8938 and the FBAR</vt:lpstr>
      <vt:lpstr>Duplicative Reporting</vt:lpstr>
      <vt:lpstr>Duplicative Reporting</vt:lpstr>
      <vt:lpstr>Duplicative Reporting</vt:lpstr>
      <vt:lpstr>Form 8938 and Offshore Voluntary Disclosure Program</vt:lpstr>
      <vt:lpstr>Form 8938 and Treasury Circular 230 </vt:lpstr>
      <vt:lpstr>Title 31 Subpoena</vt:lpstr>
      <vt:lpstr>Title 31 Subpoena</vt:lpstr>
      <vt:lpstr>Title 31 Subpoena</vt:lpstr>
      <vt:lpstr>Title 31 Subpoena</vt:lpstr>
      <vt:lpstr>Title 31 Subpoena</vt:lpstr>
      <vt:lpstr>Recent FACTA News</vt:lpstr>
      <vt:lpstr>Recent FATCA News</vt:lpstr>
      <vt:lpstr>Practical Advice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FATCA’s Form 8938  Reporting Obligations</dc:title>
  <dc:creator>Kristen Fitchko</dc:creator>
  <cp:lastModifiedBy>Jesse Mitchell</cp:lastModifiedBy>
  <cp:revision>88</cp:revision>
  <cp:lastPrinted>2013-09-06T19:02:29Z</cp:lastPrinted>
  <dcterms:created xsi:type="dcterms:W3CDTF">2013-07-29T15:34:03Z</dcterms:created>
  <dcterms:modified xsi:type="dcterms:W3CDTF">2013-09-06T19:03:20Z</dcterms:modified>
</cp:coreProperties>
</file>